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22"/>
  </p:notesMasterIdLst>
  <p:handoutMasterIdLst>
    <p:handoutMasterId r:id="rId23"/>
  </p:handoutMasterIdLst>
  <p:sldIdLst>
    <p:sldId id="259" r:id="rId2"/>
    <p:sldId id="261" r:id="rId3"/>
    <p:sldId id="278" r:id="rId4"/>
    <p:sldId id="290" r:id="rId5"/>
    <p:sldId id="263" r:id="rId6"/>
    <p:sldId id="264" r:id="rId7"/>
    <p:sldId id="266" r:id="rId8"/>
    <p:sldId id="273" r:id="rId9"/>
    <p:sldId id="274" r:id="rId10"/>
    <p:sldId id="279" r:id="rId11"/>
    <p:sldId id="280" r:id="rId12"/>
    <p:sldId id="281" r:id="rId13"/>
    <p:sldId id="282" r:id="rId14"/>
    <p:sldId id="283" r:id="rId15"/>
    <p:sldId id="284" r:id="rId16"/>
    <p:sldId id="285" r:id="rId17"/>
    <p:sldId id="286" r:id="rId18"/>
    <p:sldId id="287" r:id="rId19"/>
    <p:sldId id="291"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D2FF"/>
    <a:srgbClr val="C3D2BD"/>
    <a:srgbClr val="2E75B6"/>
    <a:srgbClr val="75CFE9"/>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25" autoAdjust="0"/>
    <p:restoredTop sz="80657" autoAdjust="0"/>
  </p:normalViewPr>
  <p:slideViewPr>
    <p:cSldViewPr snapToGrid="0">
      <p:cViewPr varScale="1">
        <p:scale>
          <a:sx n="58" d="100"/>
          <a:sy n="58" d="100"/>
        </p:scale>
        <p:origin x="1339" y="26"/>
      </p:cViewPr>
      <p:guideLst>
        <p:guide orient="horz" pos="2160"/>
        <p:guide pos="2880"/>
      </p:guideLst>
    </p:cSldViewPr>
  </p:slideViewPr>
  <p:notesTextViewPr>
    <p:cViewPr>
      <p:scale>
        <a:sx n="1" d="1"/>
        <a:sy n="1" d="1"/>
      </p:scale>
      <p:origin x="0" y="0"/>
    </p:cViewPr>
  </p:notesTextViewPr>
  <p:notesViewPr>
    <p:cSldViewPr snapToGrid="0">
      <p:cViewPr varScale="1">
        <p:scale>
          <a:sx n="68" d="100"/>
          <a:sy n="68" d="100"/>
        </p:scale>
        <p:origin x="3101"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B765B09-BB2D-4B40-9B2E-B1915CCCEAA9}"/>
    <pc:docChg chg="modSld">
      <pc:chgData name="" userId="" providerId="" clId="Web-{6B765B09-BB2D-4B40-9B2E-B1915CCCEAA9}" dt="2019-03-19T09:55:41.088" v="18" actId="1076"/>
      <pc:docMkLst>
        <pc:docMk/>
      </pc:docMkLst>
      <pc:sldChg chg="modSp">
        <pc:chgData name="" userId="" providerId="" clId="Web-{6B765B09-BB2D-4B40-9B2E-B1915CCCEAA9}" dt="2019-03-19T09:49:47.968" v="10" actId="20577"/>
        <pc:sldMkLst>
          <pc:docMk/>
          <pc:sldMk cId="2500167183" sldId="264"/>
        </pc:sldMkLst>
        <pc:spChg chg="mod">
          <ac:chgData name="" userId="" providerId="" clId="Web-{6B765B09-BB2D-4B40-9B2E-B1915CCCEAA9}" dt="2019-03-19T09:49:47.968" v="10" actId="20577"/>
          <ac:spMkLst>
            <pc:docMk/>
            <pc:sldMk cId="2500167183" sldId="264"/>
            <ac:spMk id="49" creationId="{00000000-0000-0000-0000-000000000000}"/>
          </ac:spMkLst>
        </pc:spChg>
      </pc:sldChg>
      <pc:sldChg chg="modSp">
        <pc:chgData name="" userId="" providerId="" clId="Web-{6B765B09-BB2D-4B40-9B2E-B1915CCCEAA9}" dt="2019-03-19T09:52:39.708" v="16" actId="20577"/>
        <pc:sldMkLst>
          <pc:docMk/>
          <pc:sldMk cId="3431908911" sldId="273"/>
        </pc:sldMkLst>
        <pc:spChg chg="mod">
          <ac:chgData name="" userId="" providerId="" clId="Web-{6B765B09-BB2D-4B40-9B2E-B1915CCCEAA9}" dt="2019-03-19T09:52:39.708" v="16" actId="20577"/>
          <ac:spMkLst>
            <pc:docMk/>
            <pc:sldMk cId="3431908911" sldId="273"/>
            <ac:spMk id="4" creationId="{00000000-0000-0000-0000-000000000000}"/>
          </ac:spMkLst>
        </pc:spChg>
      </pc:sldChg>
      <pc:sldChg chg="delSp modSp">
        <pc:chgData name="" userId="" providerId="" clId="Web-{6B765B09-BB2D-4B40-9B2E-B1915CCCEAA9}" dt="2019-03-19T09:50:13.125" v="13"/>
        <pc:sldMkLst>
          <pc:docMk/>
          <pc:sldMk cId="1754930216" sldId="274"/>
        </pc:sldMkLst>
        <pc:spChg chg="mod">
          <ac:chgData name="" userId="" providerId="" clId="Web-{6B765B09-BB2D-4B40-9B2E-B1915CCCEAA9}" dt="2019-03-19T09:49:30.437" v="9" actId="20577"/>
          <ac:spMkLst>
            <pc:docMk/>
            <pc:sldMk cId="1754930216" sldId="274"/>
            <ac:spMk id="10" creationId="{00000000-0000-0000-0000-000000000000}"/>
          </ac:spMkLst>
        </pc:spChg>
        <pc:spChg chg="del mod">
          <ac:chgData name="" userId="" providerId="" clId="Web-{6B765B09-BB2D-4B40-9B2E-B1915CCCEAA9}" dt="2019-03-19T09:50:13.125" v="13"/>
          <ac:spMkLst>
            <pc:docMk/>
            <pc:sldMk cId="1754930216" sldId="274"/>
            <ac:spMk id="12" creationId="{00000000-0000-0000-0000-000000000000}"/>
          </ac:spMkLst>
        </pc:spChg>
      </pc:sldChg>
      <pc:sldChg chg="modSp">
        <pc:chgData name="" userId="" providerId="" clId="Web-{6B765B09-BB2D-4B40-9B2E-B1915CCCEAA9}" dt="2019-03-19T09:48:12.138" v="4" actId="20577"/>
        <pc:sldMkLst>
          <pc:docMk/>
          <pc:sldMk cId="2388858398" sldId="278"/>
        </pc:sldMkLst>
        <pc:spChg chg="mod">
          <ac:chgData name="" userId="" providerId="" clId="Web-{6B765B09-BB2D-4B40-9B2E-B1915CCCEAA9}" dt="2019-03-19T09:48:12.138" v="4" actId="20577"/>
          <ac:spMkLst>
            <pc:docMk/>
            <pc:sldMk cId="2388858398" sldId="278"/>
            <ac:spMk id="3" creationId="{00000000-0000-0000-0000-000000000000}"/>
          </ac:spMkLst>
        </pc:spChg>
      </pc:sldChg>
      <pc:sldChg chg="modSp">
        <pc:chgData name="" userId="" providerId="" clId="Web-{6B765B09-BB2D-4B40-9B2E-B1915CCCEAA9}" dt="2019-03-19T09:55:41.088" v="18" actId="1076"/>
        <pc:sldMkLst>
          <pc:docMk/>
          <pc:sldMk cId="4253825942" sldId="282"/>
        </pc:sldMkLst>
        <pc:grpChg chg="mod">
          <ac:chgData name="" userId="" providerId="" clId="Web-{6B765B09-BB2D-4B40-9B2E-B1915CCCEAA9}" dt="2019-03-19T09:55:41.088" v="18" actId="1076"/>
          <ac:grpSpMkLst>
            <pc:docMk/>
            <pc:sldMk cId="4253825942" sldId="282"/>
            <ac:grpSpMk id="8" creationId="{00000000-0000-0000-0000-000000000000}"/>
          </ac:grpSpMkLst>
        </pc:grpChg>
      </pc:sldChg>
    </pc:docChg>
  </pc:docChgLst>
  <pc:docChgLst>
    <pc:chgData clId="Web-{117A0466-4010-4226-9685-A58DD0EE7FC5}"/>
    <pc:docChg chg="modSld">
      <pc:chgData name="" userId="" providerId="" clId="Web-{117A0466-4010-4226-9685-A58DD0EE7FC5}" dt="2019-03-19T14:08:47.497" v="2" actId="20577"/>
      <pc:docMkLst>
        <pc:docMk/>
      </pc:docMkLst>
      <pc:sldChg chg="modSp">
        <pc:chgData name="" userId="" providerId="" clId="Web-{117A0466-4010-4226-9685-A58DD0EE7FC5}" dt="2019-03-19T14:08:42.340" v="0" actId="20577"/>
        <pc:sldMkLst>
          <pc:docMk/>
          <pc:sldMk cId="4253825942" sldId="282"/>
        </pc:sldMkLst>
        <pc:spChg chg="mod">
          <ac:chgData name="" userId="" providerId="" clId="Web-{117A0466-4010-4226-9685-A58DD0EE7FC5}" dt="2019-03-19T14:08:42.340" v="0" actId="20577"/>
          <ac:spMkLst>
            <pc:docMk/>
            <pc:sldMk cId="4253825942" sldId="282"/>
            <ac:spMk id="7" creationId="{00000000-0000-0000-0000-000000000000}"/>
          </ac:spMkLst>
        </pc:spChg>
      </pc:sldChg>
    </pc:docChg>
  </pc:docChgLst>
  <pc:docChgLst>
    <pc:chgData clId="Web-{E95118A7-37EC-4F8B-9891-32E350E724C7}"/>
    <pc:docChg chg="modSld">
      <pc:chgData name="" userId="" providerId="" clId="Web-{E95118A7-37EC-4F8B-9891-32E350E724C7}" dt="2019-03-19T12:22:04.245" v="3" actId="20577"/>
      <pc:docMkLst>
        <pc:docMk/>
      </pc:docMkLst>
      <pc:sldChg chg="modSp">
        <pc:chgData name="" userId="" providerId="" clId="Web-{E95118A7-37EC-4F8B-9891-32E350E724C7}" dt="2019-03-19T12:22:04.229" v="2" actId="20577"/>
        <pc:sldMkLst>
          <pc:docMk/>
          <pc:sldMk cId="3103825334" sldId="281"/>
        </pc:sldMkLst>
        <pc:spChg chg="mod">
          <ac:chgData name="" userId="" providerId="" clId="Web-{E95118A7-37EC-4F8B-9891-32E350E724C7}" dt="2019-03-19T12:22:04.229" v="2" actId="20577"/>
          <ac:spMkLst>
            <pc:docMk/>
            <pc:sldMk cId="3103825334" sldId="28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1071034" y="354169"/>
            <a:ext cx="3429000" cy="338554"/>
          </a:xfrm>
          <a:prstGeom prst="rect">
            <a:avLst/>
          </a:prstGeom>
        </p:spPr>
        <p:txBody>
          <a:bodyPr>
            <a:spAutoFit/>
          </a:bodyPr>
          <a:lstStyle/>
          <a:p>
            <a:r>
              <a:rPr lang="en-GB" sz="1600" b="1" dirty="0" smtClean="0">
                <a:latin typeface="Cambria" panose="02040503050406030204" pitchFamily="18" charset="0"/>
              </a:rPr>
              <a:t>SESSION </a:t>
            </a:r>
            <a:r>
              <a:rPr lang="en-GB" sz="1600" b="1" dirty="0">
                <a:latin typeface="Cambria" panose="02040503050406030204" pitchFamily="18" charset="0"/>
              </a:rPr>
              <a:t>4: PRINCIPLES OF EAFm</a:t>
            </a:r>
          </a:p>
        </p:txBody>
      </p:sp>
    </p:spTree>
    <p:extLst>
      <p:ext uri="{BB962C8B-B14F-4D97-AF65-F5344CB8AC3E}">
        <p14:creationId xmlns:p14="http://schemas.microsoft.com/office/powerpoint/2010/main" val="1320989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C681A0-1B96-454B-9ACF-924129A9E490}" type="datetimeFigureOut">
              <a:rPr lang="en-GB" smtClean="0"/>
              <a:t>05/01/2020</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B0435-A58D-4B6F-B848-F1922E60B89F}" type="slidenum">
              <a:rPr lang="en-GB" smtClean="0"/>
              <a:t>‹#›</a:t>
            </a:fld>
            <a:endParaRPr lang="en-GB" dirty="0"/>
          </a:p>
        </p:txBody>
      </p:sp>
    </p:spTree>
    <p:extLst>
      <p:ext uri="{BB962C8B-B14F-4D97-AF65-F5344CB8AC3E}">
        <p14:creationId xmlns:p14="http://schemas.microsoft.com/office/powerpoint/2010/main" val="1310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unescap.org/pdd/prs/ProjectActivities/Ongoing/gg/governance.asp"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Self explanatory. Ask who knows about the FAO Code of Conduct for Responsible Fisheries and/or regional derivatives</a:t>
            </a:r>
          </a:p>
        </p:txBody>
      </p:sp>
      <p:sp>
        <p:nvSpPr>
          <p:cNvPr id="61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531833B-3F0A-497E-8B7F-931F70449894}" type="slidenum">
              <a:rPr lang="en-US" altLang="en-US" smtClean="0">
                <a:latin typeface="Calibri" panose="020F0502020204030204" pitchFamily="34" charset="0"/>
              </a:rPr>
              <a:pPr/>
              <a:t>2</a:t>
            </a:fld>
            <a:endParaRPr lang="en-US" altLang="en-US" dirty="0">
              <a:latin typeface="Calibri" panose="020F0502020204030204" pitchFamily="34" charset="0"/>
            </a:endParaRPr>
          </a:p>
        </p:txBody>
      </p:sp>
    </p:spTree>
    <p:extLst>
      <p:ext uri="{BB962C8B-B14F-4D97-AF65-F5344CB8AC3E}">
        <p14:creationId xmlns:p14="http://schemas.microsoft.com/office/powerpoint/2010/main" val="422467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Much more on the importance of participation later in the course. See </a:t>
            </a:r>
            <a:r>
              <a:rPr lang="en-US" altLang="en-US" dirty="0" smtClean="0"/>
              <a:t>Participant</a:t>
            </a:r>
            <a:r>
              <a:rPr lang="en-US" altLang="en-US" baseline="0" dirty="0" smtClean="0"/>
              <a:t> Handbook M</a:t>
            </a:r>
            <a:r>
              <a:rPr lang="en-US" altLang="en-US" dirty="0" smtClean="0"/>
              <a:t>odule </a:t>
            </a:r>
            <a:r>
              <a:rPr lang="en-US" altLang="en-US" dirty="0"/>
              <a:t>4 </a:t>
            </a:r>
            <a:r>
              <a:rPr lang="en-US" altLang="en-US" dirty="0" smtClean="0"/>
              <a:t>for </a:t>
            </a:r>
            <a:r>
              <a:rPr lang="en-US" altLang="en-US" dirty="0"/>
              <a:t>more details. </a:t>
            </a:r>
          </a:p>
          <a:p>
            <a:pPr eaLnBrk="1" hangingPunct="1">
              <a:spcBef>
                <a:spcPct val="0"/>
              </a:spcBef>
            </a:pPr>
            <a:endParaRPr lang="en-US" altLang="en-US" dirty="0"/>
          </a:p>
          <a:p>
            <a:pPr eaLnBrk="1" hangingPunct="1">
              <a:spcBef>
                <a:spcPct val="0"/>
              </a:spcBef>
            </a:pPr>
            <a:r>
              <a:rPr lang="en-US" altLang="en-US" dirty="0"/>
              <a:t>Get participants to say why this is actually NOT ideal photo of participation (no women stakeholders; clothing of speaker (suit and </a:t>
            </a:r>
            <a:r>
              <a:rPr lang="en-US" altLang="en-US" dirty="0" smtClean="0"/>
              <a:t>tie) </a:t>
            </a:r>
            <a:r>
              <a:rPr lang="en-US" altLang="en-US" dirty="0"/>
              <a:t>suggests hierarchy….this will vary </a:t>
            </a:r>
            <a:r>
              <a:rPr lang="en-US" altLang="en-US" dirty="0" smtClean="0"/>
              <a:t>culturally)</a:t>
            </a:r>
            <a:endParaRPr lang="en-US" altLang="en-US" dirty="0"/>
          </a:p>
          <a:p>
            <a:pPr eaLnBrk="1" hangingPunct="1">
              <a:spcBef>
                <a:spcPct val="0"/>
              </a:spcBef>
            </a:pPr>
            <a:endParaRPr lang="en-US" altLang="en-US" dirty="0"/>
          </a:p>
          <a:p>
            <a:pPr eaLnBrk="1" hangingPunct="1">
              <a:spcBef>
                <a:spcPct val="0"/>
              </a:spcBef>
            </a:pPr>
            <a:r>
              <a:rPr lang="en-US" altLang="en-US" dirty="0"/>
              <a:t>To foster participation facilitator needs to try to ‘blend’ in more; also paper notes (power) are not shared (they are held by the speaker).</a:t>
            </a:r>
          </a:p>
          <a:p>
            <a:pPr eaLnBrk="1" hangingPunct="1">
              <a:spcBef>
                <a:spcPct val="0"/>
              </a:spcBef>
            </a:pPr>
            <a:r>
              <a:rPr lang="en-US" altLang="en-US" dirty="0"/>
              <a:t>Photo source: FAO.</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11</a:t>
            </a:fld>
            <a:endParaRPr lang="en-GB" dirty="0"/>
          </a:p>
        </p:txBody>
      </p:sp>
    </p:spTree>
    <p:extLst>
      <p:ext uri="{BB962C8B-B14F-4D97-AF65-F5344CB8AC3E}">
        <p14:creationId xmlns:p14="http://schemas.microsoft.com/office/powerpoint/2010/main" val="3851916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EAFm involves a diversity of stakeholders- here are some example categories. We will discuss in more detail in Start up A and B.</a:t>
            </a:r>
          </a:p>
          <a:p>
            <a:pPr eaLnBrk="1" hangingPunct="1">
              <a:spcBef>
                <a:spcPct val="0"/>
              </a:spcBef>
            </a:pPr>
            <a:r>
              <a:rPr lang="en-GB" altLang="en-US" dirty="0"/>
              <a:t>(The visual of diversity of EAFm stakeholders is from </a:t>
            </a:r>
            <a:r>
              <a:rPr lang="en-GB" altLang="en-US" dirty="0" smtClean="0"/>
              <a:t>Session/Module 8 (slide 9).</a:t>
            </a: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12</a:t>
            </a:fld>
            <a:endParaRPr lang="en-GB" dirty="0"/>
          </a:p>
        </p:txBody>
      </p:sp>
    </p:spTree>
    <p:extLst>
      <p:ext uri="{BB962C8B-B14F-4D97-AF65-F5344CB8AC3E}">
        <p14:creationId xmlns:p14="http://schemas.microsoft.com/office/powerpoint/2010/main" val="2036494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Because EAFm </a:t>
            </a:r>
            <a:r>
              <a:rPr lang="en-US" altLang="en-US" dirty="0" smtClean="0"/>
              <a:t>involves </a:t>
            </a:r>
            <a:r>
              <a:rPr lang="en-US" altLang="en-US" dirty="0"/>
              <a:t>finding the balance between ecological well-being and human well-being, there will be many objectives coming from the different stakeholders (jargon for this is societal objectives). In many cases, these objectives will conflict and, as an important principle of EAFm we need to address these multiple objectives and find TRADE OFFS (as we started discussing in session before lunch</a:t>
            </a:r>
            <a:r>
              <a:rPr lang="en-US" alt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See Participant</a:t>
            </a:r>
            <a:r>
              <a:rPr lang="en-US" altLang="en-US" baseline="0" dirty="0" smtClean="0"/>
              <a:t> Handbook M</a:t>
            </a:r>
            <a:r>
              <a:rPr lang="en-US" altLang="en-US" dirty="0" smtClean="0"/>
              <a:t>odule 4 for more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13</a:t>
            </a:fld>
            <a:endParaRPr lang="en-GB" dirty="0"/>
          </a:p>
        </p:txBody>
      </p:sp>
    </p:spTree>
    <p:extLst>
      <p:ext uri="{BB962C8B-B14F-4D97-AF65-F5344CB8AC3E}">
        <p14:creationId xmlns:p14="http://schemas.microsoft.com/office/powerpoint/2010/main" val="1634269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kern="0" dirty="0"/>
              <a:t>For EAFm it is necessary to coordinate and cooperate (i) horizontally: within and across institutions/agencies, both government and stakeholder, and also with non-fishery sectors, and (ii) vertically from national to district levels</a:t>
            </a:r>
            <a:r>
              <a:rPr lang="en-GB" kern="0" dirty="0" smtClean="0"/>
              <a:t>.</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See Participant</a:t>
            </a:r>
            <a:r>
              <a:rPr lang="en-US" altLang="en-US" baseline="0" dirty="0" smtClean="0"/>
              <a:t> Handbook M</a:t>
            </a:r>
            <a:r>
              <a:rPr lang="en-US" altLang="en-US" dirty="0" smtClean="0"/>
              <a:t>odule 4 for more details. </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14</a:t>
            </a:fld>
            <a:endParaRPr lang="en-GB" dirty="0"/>
          </a:p>
        </p:txBody>
      </p:sp>
    </p:spTree>
    <p:extLst>
      <p:ext uri="{BB962C8B-B14F-4D97-AF65-F5344CB8AC3E}">
        <p14:creationId xmlns:p14="http://schemas.microsoft.com/office/powerpoint/2010/main" val="69769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Remember we need to include the government and other stakeholders. Because there are so many stakeholder groups, we will need to select representatives of the many institutions e.g. fishers need to be organize into fisheries association. Not all stakeholders need to be involved all the time.</a:t>
            </a:r>
          </a:p>
          <a:p>
            <a:pPr eaLnBrk="1" hangingPunct="1">
              <a:spcBef>
                <a:spcPct val="0"/>
              </a:spcBef>
            </a:pPr>
            <a:endParaRPr lang="en-US" altLang="en-US" dirty="0"/>
          </a:p>
          <a:p>
            <a:pPr eaLnBrk="1" hangingPunct="1">
              <a:spcBef>
                <a:spcPct val="0"/>
              </a:spcBef>
            </a:pPr>
            <a:r>
              <a:rPr lang="en-US" altLang="en-US" dirty="0"/>
              <a:t>This is a visual of the main actors and required linkages. Going clockwise from the bottom, point out stakeholders that affect or are affected by the fishery. These are (i) riparian</a:t>
            </a:r>
            <a:r>
              <a:rPr lang="en-US" altLang="en-US" baseline="0" dirty="0"/>
              <a:t> </a:t>
            </a:r>
            <a:r>
              <a:rPr lang="en-US" altLang="en-US" dirty="0"/>
              <a:t>communities and water users (ii) fishers, (iii) governments at various levels,</a:t>
            </a:r>
            <a:r>
              <a:rPr lang="en-US" altLang="en-US" baseline="0" dirty="0"/>
              <a:t> including water management and environment, </a:t>
            </a:r>
            <a:r>
              <a:rPr lang="en-US" altLang="en-US" dirty="0"/>
              <a:t>and lastly (iv), what is called here “external agents”. Other agencies could include Research Institutes, Enforcement Officers, etc</a:t>
            </a:r>
            <a:r>
              <a:rPr lang="en-US" altLang="en-US" dirty="0" smtClean="0"/>
              <a:t>.</a:t>
            </a:r>
          </a:p>
          <a:p>
            <a:pPr eaLnBrk="1" hangingPunct="1">
              <a:spcBef>
                <a:spcPct val="0"/>
              </a:spcBef>
            </a:pPr>
            <a:endParaRPr lang="en-US" altLang="en-US" dirty="0" smtClean="0"/>
          </a:p>
          <a:p>
            <a:pPr eaLnBrk="1" hangingPunct="1">
              <a:spcBef>
                <a:spcPct val="0"/>
              </a:spcBef>
            </a:pP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See Participant</a:t>
            </a:r>
            <a:r>
              <a:rPr lang="en-US" altLang="en-US" baseline="0" dirty="0" smtClean="0"/>
              <a:t> Handbook M</a:t>
            </a:r>
            <a:r>
              <a:rPr lang="en-US" altLang="en-US" dirty="0" smtClean="0"/>
              <a:t>odule 4, Figure 4.4.</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15</a:t>
            </a:fld>
            <a:endParaRPr lang="en-GB" dirty="0"/>
          </a:p>
        </p:txBody>
      </p:sp>
    </p:spTree>
    <p:extLst>
      <p:ext uri="{BB962C8B-B14F-4D97-AF65-F5344CB8AC3E}">
        <p14:creationId xmlns:p14="http://schemas.microsoft.com/office/powerpoint/2010/main" val="38329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Briefly discuss - we will come back to this on day 4, Step 4 (session 15) for implementation</a:t>
            </a:r>
            <a:r>
              <a:rPr lang="en-GB" alt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Use this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slide 16 to outline some practical ways in which increased cooperation and coordination could be achieved. Elicit examples from participants.</a:t>
            </a:r>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16</a:t>
            </a:fld>
            <a:endParaRPr lang="en-GB" dirty="0"/>
          </a:p>
        </p:txBody>
      </p:sp>
    </p:spTree>
    <p:extLst>
      <p:ext uri="{BB962C8B-B14F-4D97-AF65-F5344CB8AC3E}">
        <p14:creationId xmlns:p14="http://schemas.microsoft.com/office/powerpoint/2010/main" val="2182727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US" altLang="en-US" dirty="0"/>
              <a:t>In adaptive management you start management actions as soon as practical and despite uncertainty and learn from what you have done by evaluating the outcome. Over time, the lessons learnt will reduce the uncertainty.</a:t>
            </a:r>
          </a:p>
          <a:p>
            <a:pPr defTabSz="914400" eaLnBrk="1" hangingPunct="1">
              <a:spcBef>
                <a:spcPct val="0"/>
              </a:spcBef>
            </a:pPr>
            <a:r>
              <a:rPr lang="en-US" altLang="en-US" b="1" dirty="0"/>
              <a:t>Adaptive management provides a framework for managing for change over time by learning from doing.</a:t>
            </a:r>
          </a:p>
          <a:p>
            <a:pPr defTabSz="914400" eaLnBrk="1" hangingPunct="1">
              <a:spcBef>
                <a:spcPct val="0"/>
              </a:spcBef>
            </a:pPr>
            <a:endParaRPr lang="en-US" altLang="en-US" b="1" dirty="0"/>
          </a:p>
          <a:p>
            <a:pPr defTabSz="914400" eaLnBrk="1" hangingPunct="1">
              <a:spcBef>
                <a:spcPct val="0"/>
              </a:spcBef>
            </a:pPr>
            <a:r>
              <a:rPr lang="en-US" altLang="en-US" b="1" dirty="0"/>
              <a:t>One big advantage of adaptive management is that it can be used in data-poor situations.</a:t>
            </a:r>
          </a:p>
          <a:p>
            <a:pPr defTabSz="914400" eaLnBrk="1" hangingPunct="1">
              <a:spcBef>
                <a:spcPct val="0"/>
              </a:spcBef>
            </a:pPr>
            <a:endParaRPr lang="en-US" altLang="en-US" b="1" dirty="0"/>
          </a:p>
          <a:p>
            <a:pPr defTabSz="914400" eaLnBrk="1" hangingPunct="1">
              <a:spcBef>
                <a:spcPct val="0"/>
              </a:spcBef>
            </a:pPr>
            <a:r>
              <a:rPr lang="en-US" altLang="en-US" dirty="0"/>
              <a:t>One example is reducing fishing effort. All the existing evidence highlights the need for a reduction of fishing effort. However, we do not know what the optimum fishing effort level really is. In this case, you start reducing and monitor the result until, several years later the optimal effort is more obvious. </a:t>
            </a:r>
          </a:p>
          <a:p>
            <a:pPr defTabSz="914400" eaLnBrk="1" hangingPunct="1">
              <a:spcBef>
                <a:spcPct val="0"/>
              </a:spcBef>
            </a:pPr>
            <a:endParaRPr lang="en-US" altLang="en-US" dirty="0"/>
          </a:p>
          <a:p>
            <a:pPr defTabSz="914400" eaLnBrk="1" hangingPunct="1">
              <a:spcBef>
                <a:spcPct val="0"/>
              </a:spcBef>
            </a:pPr>
            <a:r>
              <a:rPr lang="en-US" altLang="en-US" dirty="0"/>
              <a:t>This links closely to the precautionary principle (next slide). In the example, you do not have to know what the optimum level is to start managing</a:t>
            </a:r>
            <a:r>
              <a:rPr lang="en-US" altLang="en-US" dirty="0" smtClean="0"/>
              <a:t>.</a:t>
            </a:r>
          </a:p>
          <a:p>
            <a:pPr defTabSz="914400" eaLnBrk="1" hangingPunct="1">
              <a:spcBef>
                <a:spcPct val="0"/>
              </a:spcBef>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See Participant</a:t>
            </a:r>
            <a:r>
              <a:rPr lang="en-US" altLang="en-US" baseline="0" dirty="0" smtClean="0"/>
              <a:t> Handbook M</a:t>
            </a:r>
            <a:r>
              <a:rPr lang="en-US" altLang="en-US" dirty="0" smtClean="0"/>
              <a:t>odule 4,</a:t>
            </a:r>
            <a:r>
              <a:rPr lang="en-US" altLang="en-US" baseline="0" dirty="0" smtClean="0"/>
              <a:t> </a:t>
            </a:r>
            <a:r>
              <a:rPr lang="en-US" altLang="en-US" dirty="0" smtClean="0"/>
              <a:t>Figure 4.5. </a:t>
            </a:r>
          </a:p>
          <a:p>
            <a:pPr defTabSz="914400" eaLnBrk="1" hangingPunct="1">
              <a:spcBef>
                <a:spcPct val="0"/>
              </a:spcBef>
            </a:pPr>
            <a:endParaRPr lang="en-GB"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17</a:t>
            </a:fld>
            <a:endParaRPr lang="en-GB" dirty="0"/>
          </a:p>
        </p:txBody>
      </p:sp>
    </p:spTree>
    <p:extLst>
      <p:ext uri="{BB962C8B-B14F-4D97-AF65-F5344CB8AC3E}">
        <p14:creationId xmlns:p14="http://schemas.microsoft.com/office/powerpoint/2010/main" val="3450703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7176" eaLnBrk="1" fontAlgn="auto" hangingPunct="1">
              <a:spcBef>
                <a:spcPts val="0"/>
              </a:spcBef>
              <a:spcAft>
                <a:spcPts val="0"/>
              </a:spcAft>
              <a:defRPr/>
            </a:pPr>
            <a:r>
              <a:rPr lang="en-GB" kern="0" dirty="0">
                <a:cs typeface="Arial" charset="0"/>
              </a:rPr>
              <a:t>From UN Fish stocks agreement. Links closely with the principle of adaptive management. Simply put (i) you do not wait until you have all your scientific data before you make decisions/ act/ manage, and (ii) it also means that where there is uncertainty, any actions need to be less risky.</a:t>
            </a:r>
          </a:p>
          <a:p>
            <a:pPr defTabSz="907176" eaLnBrk="1" fontAlgn="auto" hangingPunct="1">
              <a:spcBef>
                <a:spcPts val="0"/>
              </a:spcBef>
              <a:spcAft>
                <a:spcPts val="0"/>
              </a:spcAft>
              <a:defRPr/>
            </a:pPr>
            <a:endParaRPr lang="en-GB" kern="0" dirty="0">
              <a:cs typeface="Arial" charset="0"/>
            </a:endParaRPr>
          </a:p>
          <a:p>
            <a:pPr defTabSz="907176" eaLnBrk="1" fontAlgn="auto" hangingPunct="1">
              <a:spcBef>
                <a:spcPts val="0"/>
              </a:spcBef>
              <a:spcAft>
                <a:spcPts val="0"/>
              </a:spcAft>
              <a:defRPr/>
            </a:pPr>
            <a:r>
              <a:rPr lang="en-GB" kern="0" dirty="0">
                <a:cs typeface="Arial" charset="0"/>
              </a:rPr>
              <a:t>An example: Country xxx knows that there are untapped fishery resources in shared waters. However, the extent of the resource is not known. Rather than doing more research cruises, the fishery is opened to only a limited number of boats (2-3) which, in exchange for the right to fish, must provide data on catch, effort and costs. From this data, the extent of the resource will become more certain and the number of boats can be adjusted accordingly.</a:t>
            </a:r>
          </a:p>
          <a:p>
            <a:pPr defTabSz="907176" eaLnBrk="1" fontAlgn="auto" hangingPunct="1">
              <a:spcBef>
                <a:spcPts val="0"/>
              </a:spcBef>
              <a:spcAft>
                <a:spcPts val="0"/>
              </a:spcAft>
              <a:defRPr/>
            </a:pPr>
            <a:r>
              <a:rPr lang="en-GB" kern="0" dirty="0">
                <a:cs typeface="Arial" charset="0"/>
              </a:rPr>
              <a:t>See next slide for another example</a:t>
            </a:r>
            <a:r>
              <a:rPr lang="en-GB" kern="0" dirty="0" smtClean="0">
                <a:cs typeface="Arial" charset="0"/>
              </a:rPr>
              <a:t>.</a:t>
            </a:r>
          </a:p>
          <a:p>
            <a:pPr defTabSz="907176" eaLnBrk="1" fontAlgn="auto" hangingPunct="1">
              <a:spcBef>
                <a:spcPts val="0"/>
              </a:spcBef>
              <a:spcAft>
                <a:spcPts val="0"/>
              </a:spcAft>
              <a:defRPr/>
            </a:pPr>
            <a:endParaRPr lang="en-GB" kern="0" dirty="0" smtClean="0">
              <a:cs typeface="Arial" charset="0"/>
            </a:endParaRPr>
          </a:p>
          <a:p>
            <a:pPr marL="0" marR="0" lvl="0" indent="0" algn="l" defTabSz="907176" rtl="0" eaLnBrk="1" fontAlgn="auto" latinLnBrk="0" hangingPunct="1">
              <a:lnSpc>
                <a:spcPct val="100000"/>
              </a:lnSpc>
              <a:spcBef>
                <a:spcPts val="0"/>
              </a:spcBef>
              <a:spcAft>
                <a:spcPts val="0"/>
              </a:spcAft>
              <a:buClrTx/>
              <a:buSzTx/>
              <a:buFontTx/>
              <a:buNone/>
              <a:tabLst/>
              <a:defRPr/>
            </a:pPr>
            <a:r>
              <a:rPr lang="en-US" altLang="en-US" dirty="0" smtClean="0"/>
              <a:t>See Participant</a:t>
            </a:r>
            <a:r>
              <a:rPr lang="en-US" altLang="en-US" baseline="0" dirty="0" smtClean="0"/>
              <a:t> Handbook M</a:t>
            </a:r>
            <a:r>
              <a:rPr lang="en-US" altLang="en-US" dirty="0" smtClean="0"/>
              <a:t>odule 4 for more details. </a:t>
            </a:r>
          </a:p>
          <a:p>
            <a:pPr defTabSz="907176" eaLnBrk="1" fontAlgn="auto" hangingPunct="1">
              <a:spcBef>
                <a:spcPts val="0"/>
              </a:spcBef>
              <a:spcAft>
                <a:spcPts val="0"/>
              </a:spcAft>
              <a:defRPr/>
            </a:pPr>
            <a:endParaRPr 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18</a:t>
            </a:fld>
            <a:endParaRPr lang="en-GB" dirty="0"/>
          </a:p>
        </p:txBody>
      </p:sp>
    </p:spTree>
    <p:extLst>
      <p:ext uri="{BB962C8B-B14F-4D97-AF65-F5344CB8AC3E}">
        <p14:creationId xmlns:p14="http://schemas.microsoft.com/office/powerpoint/2010/main" val="289106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07176" eaLnBrk="1" fontAlgn="auto" hangingPunct="1">
              <a:spcBef>
                <a:spcPts val="0"/>
              </a:spcBef>
              <a:spcAft>
                <a:spcPts val="0"/>
              </a:spcAft>
              <a:defRPr/>
            </a:pPr>
            <a:r>
              <a:rPr lang="en-GB" kern="0" dirty="0">
                <a:cs typeface="Arial" charset="0"/>
              </a:rPr>
              <a:t>Here is another example. In this example it is known that when fishers fish in an area with certain gear (e.g. small mesh trawls), they catch small fish and also the catch of fish for other gears is less. However, there is no evidence of this. Faced with this uncertainty, it was decided to introduce bigger mesh sizes until the fishers could prove that their small-meshed nets were not causing any harm.</a:t>
            </a:r>
            <a:endParaRPr lang="en-US" dirty="0"/>
          </a:p>
        </p:txBody>
      </p:sp>
      <p:sp>
        <p:nvSpPr>
          <p:cNvPr id="419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686464-5E6F-4E3F-973B-0A47C95E9379}" type="slidenum">
              <a:rPr lang="en-US" altLang="en-US" smtClean="0">
                <a:latin typeface="Calibri" panose="020F0502020204030204" pitchFamily="34" charset="0"/>
              </a:rPr>
              <a:pPr/>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1302368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Self explanatory</a:t>
            </a:r>
          </a:p>
        </p:txBody>
      </p:sp>
      <p:sp>
        <p:nvSpPr>
          <p:cNvPr id="4" name="Slide Number Placeholder 3"/>
          <p:cNvSpPr>
            <a:spLocks noGrp="1"/>
          </p:cNvSpPr>
          <p:nvPr>
            <p:ph type="sldNum" sz="quarter" idx="10"/>
          </p:nvPr>
        </p:nvSpPr>
        <p:spPr/>
        <p:txBody>
          <a:bodyPr/>
          <a:lstStyle/>
          <a:p>
            <a:fld id="{69AB0435-A58D-4B6F-B848-F1922E60B89F}" type="slidenum">
              <a:rPr lang="en-GB" smtClean="0"/>
              <a:t>20</a:t>
            </a:fld>
            <a:endParaRPr lang="en-GB" dirty="0"/>
          </a:p>
        </p:txBody>
      </p:sp>
    </p:spTree>
    <p:extLst>
      <p:ext uri="{BB962C8B-B14F-4D97-AF65-F5344CB8AC3E}">
        <p14:creationId xmlns:p14="http://schemas.microsoft.com/office/powerpoint/2010/main" val="250078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r>
              <a:rPr lang="en-GB" altLang="en-US" dirty="0">
                <a:latin typeface="Myriad Pro" pitchFamily="34" charset="0"/>
              </a:rPr>
              <a:t>See full details in Session </a:t>
            </a:r>
            <a:r>
              <a:rPr lang="en-GB" altLang="en-US" dirty="0" smtClean="0">
                <a:latin typeface="Myriad Pro" pitchFamily="34" charset="0"/>
              </a:rPr>
              <a:t>Plan</a:t>
            </a:r>
            <a:r>
              <a:rPr lang="en-GB" altLang="en-US" dirty="0">
                <a:latin typeface="Myriad Pro" pitchFamily="34" charset="0"/>
              </a:rPr>
              <a:t>. Trainer puts up Flipchart sheets on wall, explains that line represents time + writes a few key dates and ‘now’ next to the line. </a:t>
            </a:r>
            <a:r>
              <a:rPr lang="en-GB" altLang="en-US" dirty="0" smtClean="0">
                <a:latin typeface="Myriad Pro" pitchFamily="34" charset="0"/>
              </a:rPr>
              <a:t>Explain that group will collectively</a:t>
            </a:r>
            <a:r>
              <a:rPr lang="en-GB" altLang="en-US" baseline="0" dirty="0" smtClean="0">
                <a:latin typeface="Myriad Pro" pitchFamily="34" charset="0"/>
              </a:rPr>
              <a:t> develop a timeline of their country’s fishery. They need to think of events that have affected their fishery </a:t>
            </a:r>
            <a:r>
              <a:rPr lang="en-GB" altLang="en-US" dirty="0" smtClean="0">
                <a:latin typeface="Myriad Pro" pitchFamily="34" charset="0"/>
              </a:rPr>
              <a:t>(e.g</a:t>
            </a:r>
            <a:r>
              <a:rPr lang="en-GB" altLang="en-US" dirty="0">
                <a:latin typeface="Myriad Pro" pitchFamily="34" charset="0"/>
              </a:rPr>
              <a:t>. obvious increases or reductions in resources/ laws/ changes in practices/fuel price ups or downs/ natural disasters/ changes in government/ set up of conservation areas... anything that has affected their fishery). Elicit an example, write it down as 1 sentence on </a:t>
            </a:r>
            <a:r>
              <a:rPr lang="en-GB" altLang="en-US" dirty="0" smtClean="0">
                <a:latin typeface="Myriad Pro" pitchFamily="34" charset="0"/>
              </a:rPr>
              <a:t>card/ post it </a:t>
            </a:r>
            <a:r>
              <a:rPr lang="en-GB" altLang="en-US" dirty="0">
                <a:latin typeface="Myriad Pro" pitchFamily="34" charset="0"/>
              </a:rPr>
              <a:t>and stick it on timeline to show participants what to do. The discussion here is just as important as final product, as it brings out institutional memory. Trainer needs to ensure that events related to people, policy and environment (many external drivers) are expressed (we do not want cards with only fishery events). </a:t>
            </a:r>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3</a:t>
            </a:fld>
            <a:endParaRPr lang="en-US" altLang="en-US" dirty="0"/>
          </a:p>
        </p:txBody>
      </p:sp>
    </p:spTree>
    <p:extLst>
      <p:ext uri="{BB962C8B-B14F-4D97-AF65-F5344CB8AC3E}">
        <p14:creationId xmlns:p14="http://schemas.microsoft.com/office/powerpoint/2010/main" val="2550975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MS PGothic" panose="020B0600070205080204" pitchFamily="34" charset="-128"/>
              </a:rPr>
              <a:t>There are 7 principles. At this stage of the course simply read these out (Note P1 = Principle 1). These are expanded on later.</a:t>
            </a:r>
          </a:p>
          <a:p>
            <a:pPr eaLnBrk="1" hangingPunct="1">
              <a:spcBef>
                <a:spcPct val="0"/>
              </a:spcBef>
            </a:pPr>
            <a:r>
              <a:rPr lang="en-GB" altLang="en-US" dirty="0">
                <a:ea typeface="MS PGothic" panose="020B0600070205080204" pitchFamily="34" charset="-128"/>
              </a:rPr>
              <a:t>P1: Good governance</a:t>
            </a:r>
          </a:p>
          <a:p>
            <a:pPr eaLnBrk="1" hangingPunct="1">
              <a:spcBef>
                <a:spcPct val="0"/>
              </a:spcBef>
            </a:pPr>
            <a:r>
              <a:rPr lang="en-GB" altLang="en-US" dirty="0">
                <a:ea typeface="MS PGothic" panose="020B0600070205080204" pitchFamily="34" charset="-128"/>
              </a:rPr>
              <a:t>P2: Appropriate scale</a:t>
            </a:r>
          </a:p>
          <a:p>
            <a:pPr eaLnBrk="1" hangingPunct="1">
              <a:spcBef>
                <a:spcPct val="0"/>
              </a:spcBef>
            </a:pPr>
            <a:r>
              <a:rPr lang="en-GB" altLang="en-US" dirty="0">
                <a:ea typeface="MS PGothic" panose="020B0600070205080204" pitchFamily="34" charset="-128"/>
              </a:rPr>
              <a:t>P3: Increased participation</a:t>
            </a:r>
          </a:p>
          <a:p>
            <a:pPr eaLnBrk="1" hangingPunct="1">
              <a:spcBef>
                <a:spcPct val="0"/>
              </a:spcBef>
            </a:pPr>
            <a:r>
              <a:rPr lang="en-GB" altLang="en-US" dirty="0">
                <a:ea typeface="MS PGothic" panose="020B0600070205080204" pitchFamily="34" charset="-128"/>
              </a:rPr>
              <a:t>P4: Multiple objectives</a:t>
            </a:r>
          </a:p>
          <a:p>
            <a:pPr eaLnBrk="1" hangingPunct="1">
              <a:spcBef>
                <a:spcPct val="0"/>
              </a:spcBef>
            </a:pPr>
            <a:r>
              <a:rPr lang="en-GB" altLang="en-US" dirty="0">
                <a:ea typeface="MS PGothic" panose="020B0600070205080204" pitchFamily="34" charset="-128"/>
              </a:rPr>
              <a:t>P5: Cooperation and coordination</a:t>
            </a:r>
          </a:p>
          <a:p>
            <a:pPr eaLnBrk="1" hangingPunct="1">
              <a:spcBef>
                <a:spcPct val="0"/>
              </a:spcBef>
            </a:pPr>
            <a:r>
              <a:rPr lang="en-GB" altLang="en-US" dirty="0">
                <a:ea typeface="MS PGothic" panose="020B0600070205080204" pitchFamily="34" charset="-128"/>
              </a:rPr>
              <a:t>P6: Adaptive management</a:t>
            </a:r>
          </a:p>
          <a:p>
            <a:pPr eaLnBrk="1" hangingPunct="1">
              <a:spcBef>
                <a:spcPct val="0"/>
              </a:spcBef>
            </a:pPr>
            <a:r>
              <a:rPr lang="en-GB" altLang="en-US" dirty="0">
                <a:ea typeface="MS PGothic" panose="020B0600070205080204" pitchFamily="34" charset="-128"/>
              </a:rPr>
              <a:t>P7: Precautionary </a:t>
            </a:r>
            <a:r>
              <a:rPr lang="en-GB" altLang="en-US" dirty="0" smtClean="0">
                <a:ea typeface="MS PGothic" panose="020B0600070205080204" pitchFamily="34" charset="-128"/>
              </a:rPr>
              <a:t>approach</a:t>
            </a:r>
          </a:p>
          <a:p>
            <a:pPr eaLnBrk="1" hangingPunct="1">
              <a:spcBef>
                <a:spcPct val="0"/>
              </a:spcBef>
            </a:pPr>
            <a:endParaRPr lang="en-GB" altLang="en-US" dirty="0" smtClean="0">
              <a:ea typeface="MS PGothic" panose="020B0600070205080204" pitchFamily="34" charset="-128"/>
            </a:endParaRPr>
          </a:p>
          <a:p>
            <a:pPr eaLnBrk="1" hangingPunct="1">
              <a:spcBef>
                <a:spcPct val="0"/>
              </a:spcBef>
            </a:pPr>
            <a:r>
              <a:rPr lang="en-GB" altLang="en-US" dirty="0" smtClean="0">
                <a:ea typeface="MS PGothic" panose="020B0600070205080204" pitchFamily="34" charset="-128"/>
              </a:rPr>
              <a:t>See Participant</a:t>
            </a:r>
            <a:r>
              <a:rPr lang="en-GB" altLang="en-US" baseline="0" dirty="0" smtClean="0">
                <a:ea typeface="MS PGothic" panose="020B0600070205080204" pitchFamily="34" charset="-128"/>
              </a:rPr>
              <a:t> Handbook Module 4, Figure 4.1</a:t>
            </a:r>
            <a:endParaRPr lang="en-GB" altLang="en-US" dirty="0">
              <a:ea typeface="MS PGothic" panose="020B0600070205080204" pitchFamily="34" charset="-128"/>
            </a:endParaRPr>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4</a:t>
            </a:fld>
            <a:endParaRPr lang="en-US" altLang="en-US" dirty="0">
              <a:latin typeface="Calibri" panose="020F0502020204030204" pitchFamily="34" charset="0"/>
            </a:endParaRPr>
          </a:p>
        </p:txBody>
      </p:sp>
    </p:spTree>
    <p:extLst>
      <p:ext uri="{BB962C8B-B14F-4D97-AF65-F5344CB8AC3E}">
        <p14:creationId xmlns:p14="http://schemas.microsoft.com/office/powerpoint/2010/main" val="343361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MS PGothic" panose="020B0600070205080204" pitchFamily="34" charset="-128"/>
              </a:rPr>
              <a:t>Stress that the principles of EAFm</a:t>
            </a:r>
            <a:r>
              <a:rPr lang="en-US" altLang="en-US" baseline="0" dirty="0">
                <a:ea typeface="MS PGothic" panose="020B0600070205080204" pitchFamily="34" charset="-128"/>
              </a:rPr>
              <a:t> </a:t>
            </a:r>
            <a:r>
              <a:rPr lang="en-US" altLang="en-US" dirty="0">
                <a:ea typeface="MS PGothic" panose="020B0600070205080204" pitchFamily="34" charset="-128"/>
              </a:rPr>
              <a:t>are not new but grew out of the acceptance of the concept of sustainable development. For the sustainable development of fisheries, the FAO developed a Code of Responsible Fisheries, which was agreed to by all FAO member countries in 1995. All countries attending this course are members of FAO.</a:t>
            </a:r>
          </a:p>
        </p:txBody>
      </p:sp>
      <p:sp>
        <p:nvSpPr>
          <p:cNvPr id="10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1ED8CA-E6E1-4212-90A8-8759B3C4A6BB}"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119498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The First Principle of EAFm</a:t>
            </a:r>
            <a:r>
              <a:rPr lang="en-GB" altLang="en-US" baseline="0" dirty="0"/>
              <a:t> </a:t>
            </a:r>
            <a:r>
              <a:rPr lang="en-GB" altLang="en-US" dirty="0"/>
              <a:t>is Good governance.  </a:t>
            </a:r>
            <a:r>
              <a:rPr lang="en-GB" altLang="en-US" b="1" dirty="0"/>
              <a:t>Good governance includes</a:t>
            </a:r>
            <a:r>
              <a:rPr lang="en-GB" altLang="en-US" dirty="0"/>
              <a:t>:</a:t>
            </a:r>
            <a:r>
              <a:rPr lang="en-US" altLang="en-US" b="1" dirty="0">
                <a:latin typeface="Myriad Pro" pitchFamily="34" charset="0"/>
                <a:ea typeface="Myriad Pro" pitchFamily="34" charset="0"/>
                <a:cs typeface="Myriad Pro" pitchFamily="34" charset="0"/>
              </a:rPr>
              <a:t> </a:t>
            </a:r>
            <a:r>
              <a:rPr lang="en-US" altLang="en-US" dirty="0">
                <a:latin typeface="Myriad Pro" pitchFamily="34" charset="0"/>
                <a:ea typeface="Myriad Pro" pitchFamily="34" charset="0"/>
                <a:cs typeface="Myriad Pro" pitchFamily="34" charset="0"/>
              </a:rPr>
              <a:t>effective institutions and arrangements for setting and implementing rules and regulations. </a:t>
            </a:r>
            <a:r>
              <a:rPr lang="en-GB" altLang="en-US" dirty="0"/>
              <a:t>This slide shows 8 characteristics of good governance. Discuss each of these; ensure participants agree with meaning</a:t>
            </a:r>
            <a:r>
              <a:rPr lang="en-GB" altLang="en-US" dirty="0" smtClean="0"/>
              <a:t>.</a:t>
            </a:r>
          </a:p>
          <a:p>
            <a:pPr eaLnBrk="1" hangingPunct="1">
              <a:spcBef>
                <a:spcPct val="0"/>
              </a:spcBef>
            </a:pPr>
            <a:endParaRPr lang="en-GB" altLang="en-US" dirty="0" smtClean="0"/>
          </a:p>
          <a:p>
            <a:pPr eaLnBrk="1" hangingPunct="1">
              <a:spcBef>
                <a:spcPct val="0"/>
              </a:spcBef>
            </a:pPr>
            <a:r>
              <a:rPr lang="en-GB" altLang="en-US" dirty="0" smtClean="0"/>
              <a:t>See Participant Handbook Module 4</a:t>
            </a:r>
            <a:r>
              <a:rPr lang="en-GB" altLang="en-US" baseline="0" dirty="0" smtClean="0"/>
              <a:t> for details and figure 4.2 </a:t>
            </a:r>
            <a:r>
              <a:rPr lang="en-GB" altLang="en-US" dirty="0" smtClean="0"/>
              <a:t>for </a:t>
            </a:r>
            <a:r>
              <a:rPr lang="en-GB" altLang="en-US" dirty="0"/>
              <a:t>details on each of these 8 characteristics.</a:t>
            </a:r>
          </a:p>
          <a:p>
            <a:pPr eaLnBrk="1" hangingPunct="1">
              <a:spcBef>
                <a:spcPct val="0"/>
              </a:spcBef>
            </a:pPr>
            <a:r>
              <a:rPr lang="en-GB" altLang="en-US" dirty="0"/>
              <a:t>(Accountability = both upwards and downwards)</a:t>
            </a:r>
          </a:p>
          <a:p>
            <a:pPr eaLnBrk="1" hangingPunct="1">
              <a:spcBef>
                <a:spcPct val="0"/>
              </a:spcBef>
            </a:pPr>
            <a:endParaRPr lang="en-GB" altLang="en-US" dirty="0"/>
          </a:p>
          <a:p>
            <a:pPr eaLnBrk="1" hangingPunct="1">
              <a:spcBef>
                <a:spcPct val="0"/>
              </a:spcBef>
            </a:pPr>
            <a:r>
              <a:rPr lang="en-GB" altLang="en-US" dirty="0">
                <a:latin typeface="Myriad Pro" pitchFamily="34" charset="0"/>
              </a:rPr>
              <a:t>Diagram from </a:t>
            </a:r>
            <a:r>
              <a:rPr lang="en-GB" altLang="en-US" u="sng" dirty="0">
                <a:latin typeface="Myriad Pro" pitchFamily="34" charset="0"/>
                <a:hlinkClick r:id="rId3"/>
              </a:rPr>
              <a:t>http://www.unescap.org/pdd/prs/ProjectActivities/Ongoing/gg/governance.asp</a:t>
            </a:r>
            <a:endParaRPr lang="en-GB" altLang="en-US" u="sng" dirty="0">
              <a:latin typeface="Myriad Pro"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D704B0-A4D4-456D-B4B4-2CE645E6D4AB}" type="slidenum">
              <a:rPr lang="en-US" altLang="en-US" smtClean="0">
                <a:latin typeface="Calibri" panose="020F0502020204030204" pitchFamily="34" charset="0"/>
              </a:rPr>
              <a:pPr/>
              <a:t>6</a:t>
            </a:fld>
            <a:endParaRPr lang="en-US" altLang="en-US" dirty="0">
              <a:latin typeface="Calibri" panose="020F0502020204030204" pitchFamily="34" charset="0"/>
            </a:endParaRPr>
          </a:p>
        </p:txBody>
      </p:sp>
    </p:spTree>
    <p:extLst>
      <p:ext uri="{BB962C8B-B14F-4D97-AF65-F5344CB8AC3E}">
        <p14:creationId xmlns:p14="http://schemas.microsoft.com/office/powerpoint/2010/main" val="2030427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r>
              <a:rPr lang="en-US" altLang="en-US" dirty="0"/>
              <a:t>These align with the 3 components of EAFm (introduced in morning session 2). The 3 main scaling dimensions are (i) Ecological scaling – trying to align with ecosystem boundaries, (ii) Socio-economic scaling – trying to include the appropriate socio-economic issues and (iii) political/governance scaling – who has the mandate to manage. Also scaling needs to consider changes over time i.e. temporal. </a:t>
            </a:r>
          </a:p>
          <a:p>
            <a:pPr defTabSz="914400" eaLnBrk="1" hangingPunct="1"/>
            <a:endParaRPr lang="en-US" altLang="en-US" dirty="0" smtClean="0"/>
          </a:p>
          <a:p>
            <a:pPr defTabSz="914400" eaLnBrk="1" hangingPunct="1"/>
            <a:r>
              <a:rPr lang="en-US" altLang="en-US" dirty="0" smtClean="0"/>
              <a:t>See Participant Handbook Module 4 </a:t>
            </a:r>
            <a:r>
              <a:rPr lang="en-US" altLang="en-US" dirty="0"/>
              <a:t>for details.</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extLst>
      <p:ext uri="{BB962C8B-B14F-4D97-AF65-F5344CB8AC3E}">
        <p14:creationId xmlns:p14="http://schemas.microsoft.com/office/powerpoint/2010/main" val="197204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188"/>
              </a:spcAft>
              <a:buClr>
                <a:srgbClr val="E4AA32"/>
              </a:buClr>
            </a:pPr>
            <a:r>
              <a:rPr lang="en-US" altLang="en-US" dirty="0"/>
              <a:t>To try and clarify what we mean by scaling, we can consider two extremes along each of the 4 dimensions i.e. (i) from single species to large marine ecosystems, (ii) from a village up to a whole coastline, (iii) from a single jurisdiction to multiple jurisdictions and (iv) from short-term to long-term considerations.</a:t>
            </a:r>
          </a:p>
        </p:txBody>
      </p:sp>
      <p:sp>
        <p:nvSpPr>
          <p:cNvPr id="16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E8F95A-E7DE-46E4-8FEF-D34CF824D262}" type="slidenum">
              <a:rPr lang="en-US" altLang="en-US" smtClean="0">
                <a:latin typeface="Calibri" panose="020F0502020204030204" pitchFamily="34" charset="0"/>
              </a:rPr>
              <a:pPr/>
              <a:t>8</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63513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ideal scale is based on an ecosystem scale.</a:t>
            </a:r>
          </a:p>
          <a:p>
            <a:pPr eaLnBrk="1" hangingPunct="1"/>
            <a:r>
              <a:rPr lang="en-US" altLang="en-US" dirty="0"/>
              <a:t>However, in reality the scale at which fishery management occurs will be primarily determined by existing jurisdictional and political boundaries, but there are some general socio-economic and ecological issues, which, if considered would help broaden the mandate of fisheries management.</a:t>
            </a:r>
          </a:p>
          <a:p>
            <a:pPr eaLnBrk="1" hangingPunct="1">
              <a:spcBef>
                <a:spcPct val="0"/>
              </a:spcBef>
            </a:pPr>
            <a:endParaRPr lang="en-US" altLang="en-US" dirty="0"/>
          </a:p>
          <a:p>
            <a:pPr eaLnBrk="1" hangingPunct="1">
              <a:spcBef>
                <a:spcPct val="0"/>
              </a:spcBef>
            </a:pPr>
            <a:r>
              <a:rPr lang="en-US" altLang="en-US" dirty="0"/>
              <a:t>It is best to work with practical scales and boundaries- this means that the stock or fishery under consideration should also be framed within meaningful jurisdictional boundaries. (e.g. water body,  river,  reservoirs,  or governmental jurisdiction such as</a:t>
            </a:r>
            <a:r>
              <a:rPr lang="en-US" altLang="en-US" baseline="0" dirty="0"/>
              <a:t> province or district/</a:t>
            </a:r>
            <a:r>
              <a:rPr lang="en-US" altLang="en-US" dirty="0"/>
              <a:t>state </a:t>
            </a:r>
            <a:r>
              <a:rPr lang="en-US" altLang="en-US" dirty="0" smtClean="0"/>
              <a:t>level</a:t>
            </a:r>
            <a:r>
              <a:rPr lang="en-US" altLang="en-US" dirty="0"/>
              <a:t>).</a:t>
            </a:r>
          </a:p>
          <a:p>
            <a:pPr eaLnBrk="1" hangingPunct="1">
              <a:spcBef>
                <a:spcPct val="0"/>
              </a:spcBef>
            </a:pPr>
            <a:endParaRPr lang="en-US" altLang="en-US" dirty="0"/>
          </a:p>
          <a:p>
            <a:endParaRPr lang="en-GB" dirty="0"/>
          </a:p>
        </p:txBody>
      </p:sp>
      <p:sp>
        <p:nvSpPr>
          <p:cNvPr id="4" name="Slide Number Placeholder 3"/>
          <p:cNvSpPr>
            <a:spLocks noGrp="1"/>
          </p:cNvSpPr>
          <p:nvPr>
            <p:ph type="sldNum" sz="quarter" idx="10"/>
          </p:nvPr>
        </p:nvSpPr>
        <p:spPr/>
        <p:txBody>
          <a:bodyPr/>
          <a:lstStyle/>
          <a:p>
            <a:fld id="{69AB0435-A58D-4B6F-B848-F1922E60B89F}" type="slidenum">
              <a:rPr lang="en-GB" smtClean="0"/>
              <a:t>9</a:t>
            </a:fld>
            <a:endParaRPr lang="en-GB" dirty="0"/>
          </a:p>
        </p:txBody>
      </p:sp>
    </p:spTree>
    <p:extLst>
      <p:ext uri="{BB962C8B-B14F-4D97-AF65-F5344CB8AC3E}">
        <p14:creationId xmlns:p14="http://schemas.microsoft.com/office/powerpoint/2010/main" val="3111384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What scale do you work at? How would you scale? This discussion should take into account:</a:t>
            </a:r>
          </a:p>
          <a:p>
            <a:pPr marL="171450" indent="-171450" eaLnBrk="1" fontAlgn="auto" hangingPunct="1">
              <a:spcBef>
                <a:spcPts val="0"/>
              </a:spcBef>
              <a:spcAft>
                <a:spcPts val="0"/>
              </a:spcAft>
              <a:buFont typeface="Arial" panose="020B0604020202020204" pitchFamily="34" charset="0"/>
              <a:buChar char="•"/>
              <a:defRPr/>
            </a:pPr>
            <a:r>
              <a:rPr lang="en-US" dirty="0"/>
              <a:t>different fish ranging from shallow water resources to small pelagic</a:t>
            </a:r>
            <a:r>
              <a:rPr lang="en-US" baseline="0" dirty="0"/>
              <a:t> </a:t>
            </a:r>
            <a:r>
              <a:rPr lang="en-US" dirty="0"/>
              <a:t>species in open waters,</a:t>
            </a:r>
            <a:endParaRPr lang="en-US" baseline="0" dirty="0"/>
          </a:p>
          <a:p>
            <a:pPr marL="171450" indent="-171450" eaLnBrk="1" fontAlgn="auto" hangingPunct="1">
              <a:spcBef>
                <a:spcPts val="0"/>
              </a:spcBef>
              <a:spcAft>
                <a:spcPts val="0"/>
              </a:spcAft>
              <a:buFont typeface="Arial" panose="020B0604020202020204" pitchFamily="34" charset="0"/>
              <a:buChar char="•"/>
              <a:defRPr/>
            </a:pPr>
            <a:r>
              <a:rPr lang="en-US" baseline="0" dirty="0" smtClean="0"/>
              <a:t>highly </a:t>
            </a:r>
            <a:r>
              <a:rPr lang="en-US" baseline="0" dirty="0"/>
              <a:t>migratory </a:t>
            </a:r>
            <a:r>
              <a:rPr lang="en-US" baseline="0" dirty="0" smtClean="0"/>
              <a:t>fish </a:t>
            </a:r>
            <a:r>
              <a:rPr lang="en-US" baseline="0" dirty="0"/>
              <a:t>versus </a:t>
            </a:r>
            <a:r>
              <a:rPr lang="en-US" baseline="0" dirty="0" smtClean="0"/>
              <a:t>floodplain </a:t>
            </a:r>
            <a:r>
              <a:rPr lang="en-US" baseline="0" dirty="0"/>
              <a:t>blackfish</a:t>
            </a:r>
            <a:endParaRPr lang="en-US" dirty="0"/>
          </a:p>
          <a:p>
            <a:pPr marL="171450" indent="-171450" eaLnBrk="1" fontAlgn="auto" hangingPunct="1">
              <a:spcBef>
                <a:spcPts val="0"/>
              </a:spcBef>
              <a:spcAft>
                <a:spcPts val="0"/>
              </a:spcAft>
              <a:buFont typeface="Arial" panose="020B0604020202020204" pitchFamily="34" charset="0"/>
              <a:buChar char="•"/>
              <a:defRPr/>
            </a:pPr>
            <a:r>
              <a:rPr lang="en-US" dirty="0"/>
              <a:t>different fishing gears harvesting the same resource e.g. small-scale  fishers  and gears close to shore, larger motorized </a:t>
            </a:r>
            <a:r>
              <a:rPr lang="en-US" dirty="0" smtClean="0"/>
              <a:t>gears</a:t>
            </a:r>
            <a:r>
              <a:rPr lang="en-US" dirty="0"/>
              <a:t>, or </a:t>
            </a:r>
            <a:r>
              <a:rPr lang="en-US" dirty="0" smtClean="0"/>
              <a:t>large </a:t>
            </a:r>
            <a:r>
              <a:rPr lang="en-US" dirty="0"/>
              <a:t>trap systems. There is not much use managing the small scale </a:t>
            </a:r>
            <a:r>
              <a:rPr lang="en-US" dirty="0" smtClean="0"/>
              <a:t>community </a:t>
            </a:r>
            <a:r>
              <a:rPr lang="en-US" dirty="0"/>
              <a:t>fishing if most of the problems are caused by larger scale </a:t>
            </a:r>
            <a:r>
              <a:rPr lang="en-US" dirty="0" smtClean="0"/>
              <a:t>gear </a:t>
            </a:r>
            <a:r>
              <a:rPr lang="en-US" dirty="0"/>
              <a:t>units (and vice versa)!!!</a:t>
            </a:r>
          </a:p>
        </p:txBody>
      </p:sp>
      <p:sp>
        <p:nvSpPr>
          <p:cNvPr id="4" name="Slide Number Placeholder 3"/>
          <p:cNvSpPr>
            <a:spLocks noGrp="1"/>
          </p:cNvSpPr>
          <p:nvPr>
            <p:ph type="sldNum" sz="quarter" idx="10"/>
          </p:nvPr>
        </p:nvSpPr>
        <p:spPr/>
        <p:txBody>
          <a:bodyPr/>
          <a:lstStyle/>
          <a:p>
            <a:pPr>
              <a:defRPr/>
            </a:pPr>
            <a:fld id="{7368729E-9089-4BA8-958D-64D06780C2CD}" type="slidenum">
              <a:rPr lang="en-US" altLang="en-US" smtClean="0"/>
              <a:pPr>
                <a:defRPr/>
              </a:pPr>
              <a:t>10</a:t>
            </a:fld>
            <a:endParaRPr lang="en-US" altLang="en-US" dirty="0"/>
          </a:p>
        </p:txBody>
      </p:sp>
    </p:spTree>
    <p:extLst>
      <p:ext uri="{BB962C8B-B14F-4D97-AF65-F5344CB8AC3E}">
        <p14:creationId xmlns:p14="http://schemas.microsoft.com/office/powerpoint/2010/main" val="4198024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116281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0745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A64942CA-A481-4726-8904-AA0C8FE001C5}" type="slidenum">
              <a:rPr lang="en-GB" smtClean="0"/>
              <a:pPr/>
              <a:t>‹#›</a:t>
            </a:fld>
            <a:endParaRPr lang="en-GB" dirty="0"/>
          </a:p>
        </p:txBody>
      </p:sp>
    </p:spTree>
    <p:extLst>
      <p:ext uri="{BB962C8B-B14F-4D97-AF65-F5344CB8AC3E}">
        <p14:creationId xmlns:p14="http://schemas.microsoft.com/office/powerpoint/2010/main" val="313968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5727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645061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953890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37038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349879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058368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1915372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3209"/>
            <a:ext cx="9139285" cy="1311967"/>
          </a:xfrm>
          <a:prstGeom prst="rect">
            <a:avLst/>
          </a:prstGeom>
        </p:spPr>
      </p:pic>
      <p:sp>
        <p:nvSpPr>
          <p:cNvPr id="11" name="Slide Number Placeholder 5"/>
          <p:cNvSpPr>
            <a:spLocks noGrp="1"/>
          </p:cNvSpPr>
          <p:nvPr>
            <p:ph type="sldNum" sz="quarter" idx="4"/>
          </p:nvPr>
        </p:nvSpPr>
        <p:spPr>
          <a:xfrm>
            <a:off x="8542867" y="6454631"/>
            <a:ext cx="519545" cy="365125"/>
          </a:xfrm>
          <a:prstGeom prst="rect">
            <a:avLst/>
          </a:prstGeom>
        </p:spPr>
        <p:txBody>
          <a:bodyPr vert="horz" lIns="91440" tIns="45720" rIns="91440" bIns="45720" rtlCol="0" anchor="ctr"/>
          <a:lstStyle>
            <a:lvl1pPr algn="r">
              <a:defRPr sz="1400" b="1">
                <a:solidFill>
                  <a:schemeClr val="tx1"/>
                </a:solidFill>
              </a:defRPr>
            </a:lvl1pPr>
          </a:lstStyle>
          <a:p>
            <a:fld id="{2244EDDE-A91D-4F4F-8AC8-19298CCDCDF4}" type="slidenum">
              <a:rPr lang="en-GB" smtClean="0"/>
              <a:pPr/>
              <a:t>‹#›</a:t>
            </a:fld>
            <a:endParaRPr lang="en-GB" dirty="0"/>
          </a:p>
        </p:txBody>
      </p:sp>
    </p:spTree>
    <p:extLst>
      <p:ext uri="{BB962C8B-B14F-4D97-AF65-F5344CB8AC3E}">
        <p14:creationId xmlns:p14="http://schemas.microsoft.com/office/powerpoint/2010/main" val="214610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707541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24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6087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422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GB"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9" name="Slide Number Placeholder 8"/>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79388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6705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392910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2880593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385048" y="6436076"/>
            <a:ext cx="669798" cy="365125"/>
          </a:xfrm>
          <a:prstGeom prst="rect">
            <a:avLst/>
          </a:prstGeom>
        </p:spPr>
        <p:txBody>
          <a:bodyPr/>
          <a:lstStyle/>
          <a:p>
            <a:fld id="{9C9FB744-6D96-42AD-8134-B53D5656793E}" type="slidenum">
              <a:rPr lang="en-GB" smtClean="0"/>
              <a:t>‹#›</a:t>
            </a:fld>
            <a:endParaRPr lang="en-GB" dirty="0"/>
          </a:p>
        </p:txBody>
      </p:sp>
    </p:spTree>
    <p:extLst>
      <p:ext uri="{BB962C8B-B14F-4D97-AF65-F5344CB8AC3E}">
        <p14:creationId xmlns:p14="http://schemas.microsoft.com/office/powerpoint/2010/main" val="987244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88551"/>
            <a:ext cx="7886700" cy="75347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331719"/>
            <a:ext cx="7886700" cy="38452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grpSp>
        <p:nvGrpSpPr>
          <p:cNvPr id="8" name="Group 7"/>
          <p:cNvGrpSpPr/>
          <p:nvPr userDrawn="1"/>
        </p:nvGrpSpPr>
        <p:grpSpPr>
          <a:xfrm>
            <a:off x="0" y="6400150"/>
            <a:ext cx="9144000" cy="487298"/>
            <a:chOff x="-1" y="5279491"/>
            <a:chExt cx="12285134" cy="487298"/>
          </a:xfrm>
        </p:grpSpPr>
        <p:sp>
          <p:nvSpPr>
            <p:cNvPr id="9" name="Pentagon 8"/>
            <p:cNvSpPr/>
            <p:nvPr userDrawn="1"/>
          </p:nvSpPr>
          <p:spPr>
            <a:xfrm>
              <a:off x="-1" y="5279491"/>
              <a:ext cx="9398724" cy="440267"/>
            </a:xfrm>
            <a:prstGeom prst="homePlate">
              <a:avLst/>
            </a:prstGeom>
            <a:solidFill>
              <a:srgbClr val="FFC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p>
          </p:txBody>
        </p:sp>
        <p:grpSp>
          <p:nvGrpSpPr>
            <p:cNvPr id="10" name="Group 5"/>
            <p:cNvGrpSpPr>
              <a:grpSpLocks/>
            </p:cNvGrpSpPr>
            <p:nvPr userDrawn="1"/>
          </p:nvGrpSpPr>
          <p:grpSpPr bwMode="auto">
            <a:xfrm>
              <a:off x="51903" y="5314351"/>
              <a:ext cx="12233230" cy="452438"/>
              <a:chOff x="92851" y="6441528"/>
              <a:chExt cx="12233539" cy="451240"/>
            </a:xfrm>
          </p:grpSpPr>
          <p:sp>
            <p:nvSpPr>
              <p:cNvPr id="11" name="Rectangle 10"/>
              <p:cNvSpPr/>
              <p:nvPr/>
            </p:nvSpPr>
            <p:spPr>
              <a:xfrm>
                <a:off x="92851" y="6441528"/>
                <a:ext cx="12233539" cy="451240"/>
              </a:xfrm>
              <a:prstGeom prst="rect">
                <a:avLst/>
              </a:prstGeom>
              <a:solidFill>
                <a:srgbClr val="FFD01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solidFill>
                    <a:srgbClr val="16D934"/>
                  </a:solidFill>
                  <a:latin typeface="Myriad Pro" pitchFamily="34" charset="0"/>
                </a:endParaRPr>
              </a:p>
            </p:txBody>
          </p:sp>
          <p:sp>
            <p:nvSpPr>
              <p:cNvPr id="12" name="Subtitle 2"/>
              <p:cNvSpPr txBox="1">
                <a:spLocks/>
              </p:cNvSpPr>
              <p:nvPr/>
            </p:nvSpPr>
            <p:spPr bwMode="auto">
              <a:xfrm>
                <a:off x="92851" y="6502629"/>
                <a:ext cx="9025009" cy="3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en-US" sz="1600" b="1" dirty="0">
                    <a:solidFill>
                      <a:schemeClr val="tx1"/>
                    </a:solidFill>
                    <a:latin typeface="+mn-lt"/>
                  </a:rPr>
                  <a:t>4. PRINCIPLES OF EAFm</a:t>
                </a:r>
              </a:p>
              <a:p>
                <a:pPr algn="l" eaLnBrk="1" hangingPunct="1">
                  <a:spcBef>
                    <a:spcPct val="20000"/>
                  </a:spcBef>
                  <a:buFont typeface="Arial" panose="020B0604020202020204" pitchFamily="34" charset="0"/>
                  <a:buNone/>
                </a:pPr>
                <a:endParaRPr lang="en-US" altLang="en-US" sz="1600" b="1" dirty="0">
                  <a:latin typeface="+mn-lt"/>
                </a:endParaRPr>
              </a:p>
            </p:txBody>
          </p:sp>
        </p:grpSp>
      </p:grpSp>
      <p:sp>
        <p:nvSpPr>
          <p:cNvPr id="13" name="Slide Number Placeholder 12"/>
          <p:cNvSpPr>
            <a:spLocks noGrp="1"/>
          </p:cNvSpPr>
          <p:nvPr>
            <p:ph type="sldNum" sz="quarter" idx="4"/>
          </p:nvPr>
        </p:nvSpPr>
        <p:spPr>
          <a:xfrm>
            <a:off x="8121131" y="6449218"/>
            <a:ext cx="862799" cy="365125"/>
          </a:xfrm>
          <a:prstGeom prst="rect">
            <a:avLst/>
          </a:prstGeom>
        </p:spPr>
        <p:txBody>
          <a:bodyPr vert="horz" lIns="91440" tIns="45720" rIns="91440" bIns="45720" rtlCol="0" anchor="ctr"/>
          <a:lstStyle>
            <a:lvl1pPr algn="r">
              <a:defRPr sz="1600" b="1">
                <a:solidFill>
                  <a:schemeClr val="tx1"/>
                </a:solidFill>
              </a:defRPr>
            </a:lvl1pPr>
          </a:lstStyle>
          <a:p>
            <a:fld id="{A9B52746-7CA1-4DD1-9652-F7B4FA79034F}" type="slidenum">
              <a:rPr lang="en-GB" smtClean="0"/>
              <a:pPr/>
              <a:t>‹#›</a:t>
            </a:fld>
            <a:endParaRPr lang="en-GB" dirty="0"/>
          </a:p>
        </p:txBody>
      </p:sp>
      <p:pic>
        <p:nvPicPr>
          <p:cNvPr id="14" name="Picture 13"/>
          <p:cNvPicPr>
            <a:picLocks noChangeAspect="1"/>
          </p:cNvPicPr>
          <p:nvPr userDrawn="1"/>
        </p:nvPicPr>
        <p:blipFill rotWithShape="1">
          <a:blip r:embed="rId22" cstate="print">
            <a:extLst>
              <a:ext uri="{28A0092B-C50C-407E-A947-70E740481C1C}">
                <a14:useLocalDpi xmlns:a14="http://schemas.microsoft.com/office/drawing/2010/main"/>
              </a:ext>
            </a:extLst>
          </a:blip>
          <a:srcRect/>
          <a:stretch/>
        </p:blipFill>
        <p:spPr>
          <a:xfrm>
            <a:off x="0" y="-37280"/>
            <a:ext cx="9144000" cy="1386020"/>
          </a:xfrm>
          <a:prstGeom prst="rect">
            <a:avLst/>
          </a:prstGeom>
        </p:spPr>
      </p:pic>
    </p:spTree>
    <p:extLst>
      <p:ext uri="{BB962C8B-B14F-4D97-AF65-F5344CB8AC3E}">
        <p14:creationId xmlns:p14="http://schemas.microsoft.com/office/powerpoint/2010/main" val="203804576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9" r:id="rId19"/>
    <p:sldLayoutId id="2147483680" r:id="rId20"/>
  </p:sldLayoutIdLst>
  <p:hf hdr="0" ftr="0" dt="0"/>
  <p:txStyles>
    <p:titleStyle>
      <a:lvl1pPr algn="l" defTabSz="914400" rtl="0" eaLnBrk="1" latinLnBrk="0" hangingPunct="1">
        <a:lnSpc>
          <a:spcPct val="90000"/>
        </a:lnSpc>
        <a:spcBef>
          <a:spcPct val="0"/>
        </a:spcBef>
        <a:buNone/>
        <a:defRPr sz="36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2244EDDE-A91D-4F4F-8AC8-19298CCDCDF4}" type="slidenum">
              <a:rPr lang="en-GB" smtClean="0"/>
              <a:pPr/>
              <a:t>1</a:t>
            </a:fld>
            <a:endParaRPr lang="en-GB" dirty="0"/>
          </a:p>
        </p:txBody>
      </p:sp>
      <p:grpSp>
        <p:nvGrpSpPr>
          <p:cNvPr id="10" name="Group 9"/>
          <p:cNvGrpSpPr/>
          <p:nvPr/>
        </p:nvGrpSpPr>
        <p:grpSpPr>
          <a:xfrm>
            <a:off x="0" y="3322347"/>
            <a:ext cx="9167508" cy="3583137"/>
            <a:chOff x="0" y="3322347"/>
            <a:chExt cx="9167508" cy="3583137"/>
          </a:xfrm>
        </p:grpSpPr>
        <p:sp>
          <p:nvSpPr>
            <p:cNvPr id="11" name="Rectangle 10"/>
            <p:cNvSpPr/>
            <p:nvPr/>
          </p:nvSpPr>
          <p:spPr>
            <a:xfrm>
              <a:off x="0" y="3322347"/>
              <a:ext cx="9167508" cy="3583137"/>
            </a:xfrm>
            <a:prstGeom prst="rect">
              <a:avLst/>
            </a:prstGeom>
            <a:gradFill flip="none" rotWithShape="1">
              <a:gsLst>
                <a:gs pos="0">
                  <a:schemeClr val="accent4">
                    <a:lumMod val="0"/>
                    <a:lumOff val="100000"/>
                  </a:schemeClr>
                </a:gs>
                <a:gs pos="20000">
                  <a:schemeClr val="accent4">
                    <a:lumMod val="0"/>
                    <a:lumOff val="100000"/>
                  </a:schemeClr>
                </a:gs>
                <a:gs pos="100000">
                  <a:schemeClr val="accent4">
                    <a:lumMod val="10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GB" dirty="0"/>
            </a:p>
          </p:txBody>
        </p:sp>
        <p:sp>
          <p:nvSpPr>
            <p:cNvPr id="12" name="Title 1"/>
            <p:cNvSpPr txBox="1">
              <a:spLocks/>
            </p:cNvSpPr>
            <p:nvPr/>
          </p:nvSpPr>
          <p:spPr bwMode="auto">
            <a:xfrm>
              <a:off x="178292" y="5753091"/>
              <a:ext cx="5257800" cy="884102"/>
            </a:xfrm>
            <a:prstGeom prst="rect">
              <a:avLst/>
            </a:prstGeom>
            <a:solidFill>
              <a:schemeClr val="accent4">
                <a:lumMod val="75000"/>
              </a:schemeClr>
            </a:solidFill>
            <a:ln>
              <a:noFill/>
            </a:ln>
          </p:spPr>
          <p:txBody>
            <a:bodyPr anchor="ctr" anchorCtr="1"/>
            <a:lstStyle>
              <a:lvl1pPr algn="ctr" eaLnBrk="1" hangingPunct="1">
                <a:defRPr sz="4000" b="1">
                  <a:solidFill>
                    <a:schemeClr val="bg1"/>
                  </a:solidFill>
                  <a:latin typeface="Myriad Pro" pitchFamily="34" charset="0"/>
                </a:defRPr>
              </a:lvl1pPr>
              <a:lvl2pPr algn="ctr">
                <a:defRPr sz="4400">
                  <a:latin typeface="Calibri" pitchFamily="34" charset="0"/>
                </a:defRPr>
              </a:lvl2pPr>
              <a:lvl3pPr algn="ctr">
                <a:defRPr sz="4400">
                  <a:latin typeface="Calibri" pitchFamily="34" charset="0"/>
                </a:defRPr>
              </a:lvl3pPr>
              <a:lvl4pPr algn="ctr">
                <a:defRPr sz="4400">
                  <a:latin typeface="Calibri" pitchFamily="34" charset="0"/>
                </a:defRPr>
              </a:lvl4pPr>
              <a:lvl5pPr algn="ctr">
                <a:defRPr sz="4400">
                  <a:latin typeface="Calibri" pitchFamily="34"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pPr algn="l"/>
              <a:r>
                <a:rPr lang="en-US" altLang="en-US" sz="2400" dirty="0">
                  <a:latin typeface="+mn-lt"/>
                </a:rPr>
                <a:t>Essential EAFm training</a:t>
              </a:r>
            </a:p>
            <a:p>
              <a:pPr algn="l"/>
              <a:r>
                <a:rPr lang="en-US" altLang="en-US" sz="2400" dirty="0" smtClean="0">
                  <a:latin typeface="+mn-lt"/>
                </a:rPr>
                <a:t>Date |Place </a:t>
              </a:r>
              <a:endParaRPr lang="en-US" altLang="en-US" sz="2400" dirty="0">
                <a:latin typeface="+mn-lt"/>
              </a:endParaRPr>
            </a:p>
          </p:txBody>
        </p:sp>
      </p:grpSp>
      <p:sp>
        <p:nvSpPr>
          <p:cNvPr id="4100" name="Title 1"/>
          <p:cNvSpPr>
            <a:spLocks noGrp="1"/>
          </p:cNvSpPr>
          <p:nvPr>
            <p:ph type="ctrTitle" idx="4294967295"/>
          </p:nvPr>
        </p:nvSpPr>
        <p:spPr bwMode="auto">
          <a:xfrm>
            <a:off x="178292" y="3519838"/>
            <a:ext cx="5257800" cy="1708781"/>
          </a:xfrm>
          <a:prstGeom prst="rect">
            <a:avLst/>
          </a:prstGeom>
          <a:solidFill>
            <a:schemeClr val="accent4">
              <a:lumMod val="75000"/>
            </a:schemeClr>
          </a:solidFill>
          <a:ln>
            <a:noFill/>
          </a:ln>
        </p:spPr>
        <p:txBody>
          <a:bodyPr anchor="ctr" anchorCtr="1">
            <a:noAutofit/>
          </a:bodyPr>
          <a:lstStyle/>
          <a:p>
            <a:pPr fontAlgn="auto">
              <a:spcAft>
                <a:spcPts val="0"/>
              </a:spcAft>
              <a:defRPr/>
            </a:pPr>
            <a:r>
              <a:rPr lang="en-US" altLang="en-US" sz="3200" dirty="0">
                <a:solidFill>
                  <a:schemeClr val="bg1"/>
                </a:solidFill>
                <a:ea typeface="+mn-ea"/>
                <a:cs typeface="Arial" panose="020B0604020202020204" pitchFamily="34" charset="0"/>
              </a:rPr>
              <a:t>Session 4</a:t>
            </a:r>
            <a:br>
              <a:rPr lang="en-US" altLang="en-US" sz="3200" dirty="0">
                <a:solidFill>
                  <a:schemeClr val="bg1"/>
                </a:solidFill>
                <a:ea typeface="+mn-ea"/>
                <a:cs typeface="Arial" panose="020B0604020202020204" pitchFamily="34" charset="0"/>
              </a:rPr>
            </a:br>
            <a:r>
              <a:rPr lang="en-US" sz="3200" dirty="0">
                <a:solidFill>
                  <a:schemeClr val="bg1"/>
                </a:solidFill>
                <a:cs typeface="Myriad Pro"/>
              </a:rPr>
              <a:t>Principles of </a:t>
            </a:r>
            <a:r>
              <a:rPr lang="en-US" sz="3200" dirty="0">
                <a:solidFill>
                  <a:srgbClr val="FFE23C"/>
                </a:solidFill>
                <a:cs typeface="Myriad Pro"/>
              </a:rPr>
              <a:t>EAFm</a:t>
            </a:r>
          </a:p>
        </p:txBody>
      </p:sp>
      <p:pic>
        <p:nvPicPr>
          <p:cNvPr id="16" name="Content Placeholder 2"/>
          <p:cNvPicPr>
            <a:picLocks noChangeAspect="1"/>
          </p:cNvPicPr>
          <p:nvPr/>
        </p:nvPicPr>
        <p:blipFill rotWithShape="1">
          <a:blip r:embed="rId2" cstate="print">
            <a:extLst>
              <a:ext uri="{28A0092B-C50C-407E-A947-70E740481C1C}">
                <a14:useLocalDpi xmlns:a14="http://schemas.microsoft.com/office/drawing/2010/main"/>
              </a:ext>
            </a:extLst>
          </a:blip>
          <a:srcRect l="-399"/>
          <a:stretch/>
        </p:blipFill>
        <p:spPr>
          <a:xfrm>
            <a:off x="-36418" y="-101394"/>
            <a:ext cx="9180418" cy="3460755"/>
          </a:xfrm>
          <a:prstGeom prst="rect">
            <a:avLst/>
          </a:prstGeom>
        </p:spPr>
      </p:pic>
    </p:spTree>
    <p:extLst>
      <p:ext uri="{BB962C8B-B14F-4D97-AF65-F5344CB8AC3E}">
        <p14:creationId xmlns:p14="http://schemas.microsoft.com/office/powerpoint/2010/main" val="4249466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Discuss</a:t>
            </a:r>
          </a:p>
        </p:txBody>
      </p:sp>
      <p:sp>
        <p:nvSpPr>
          <p:cNvPr id="3" name="Content Placeholder 2"/>
          <p:cNvSpPr>
            <a:spLocks noGrp="1"/>
          </p:cNvSpPr>
          <p:nvPr>
            <p:ph idx="1"/>
          </p:nvPr>
        </p:nvSpPr>
        <p:spPr/>
        <p:txBody>
          <a:bodyPr>
            <a:noAutofit/>
          </a:bodyPr>
          <a:lstStyle/>
          <a:p>
            <a:pPr marL="0" indent="0">
              <a:buNone/>
            </a:pPr>
            <a:r>
              <a:rPr lang="en-US" altLang="en-US" sz="3200" dirty="0"/>
              <a:t>In many countries, fisheries management has been devolved down to the district/municipality level.</a:t>
            </a:r>
          </a:p>
          <a:p>
            <a:pPr marL="0" indent="0">
              <a:buNone/>
            </a:pPr>
            <a:endParaRPr lang="en-US" altLang="en-US" sz="3200" dirty="0"/>
          </a:p>
          <a:p>
            <a:pPr marL="0" indent="0">
              <a:buNone/>
            </a:pPr>
            <a:r>
              <a:rPr lang="en-US" altLang="en-US" sz="3200" dirty="0"/>
              <a:t>In your groups, answer the question:</a:t>
            </a:r>
          </a:p>
          <a:p>
            <a:pPr marL="0" indent="0">
              <a:buNone/>
            </a:pPr>
            <a:r>
              <a:rPr lang="en-US" altLang="en-US" sz="3200" i="1" dirty="0">
                <a:solidFill>
                  <a:schemeClr val="accent2">
                    <a:lumMod val="75000"/>
                  </a:schemeClr>
                </a:solidFill>
              </a:rPr>
              <a:t>“Is the district/municipality the correct scale to manage all fisheries?”</a:t>
            </a:r>
            <a:r>
              <a:rPr lang="en-US" altLang="en-US" sz="3200" dirty="0">
                <a:solidFill>
                  <a:schemeClr val="accent2">
                    <a:lumMod val="75000"/>
                  </a:schemeClr>
                </a:solidFill>
              </a:rPr>
              <a:t/>
            </a:r>
            <a:br>
              <a:rPr lang="en-US" altLang="en-US" sz="3200" dirty="0">
                <a:solidFill>
                  <a:schemeClr val="accent2">
                    <a:lumMod val="75000"/>
                  </a:schemeClr>
                </a:solidFill>
              </a:rPr>
            </a:br>
            <a:endParaRPr lang="en-US" altLang="en-US" sz="32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2244EDDE-A91D-4F4F-8AC8-19298CCDCDF4}" type="slidenum">
              <a:rPr lang="en-GB" smtClean="0"/>
              <a:pPr/>
              <a:t>10</a:t>
            </a:fld>
            <a:endParaRPr lang="en-GB" dirty="0"/>
          </a:p>
        </p:txBody>
      </p:sp>
    </p:spTree>
    <p:extLst>
      <p:ext uri="{BB962C8B-B14F-4D97-AF65-F5344CB8AC3E}">
        <p14:creationId xmlns:p14="http://schemas.microsoft.com/office/powerpoint/2010/main" val="64951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0034 india.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548890" y="2297430"/>
            <a:ext cx="6321580" cy="379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8348" y="1358377"/>
            <a:ext cx="7886700" cy="753473"/>
          </a:xfrm>
        </p:spPr>
        <p:txBody>
          <a:bodyPr/>
          <a:lstStyle/>
          <a:p>
            <a:r>
              <a:rPr lang="en-US" dirty="0"/>
              <a:t>Increased participation</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11</a:t>
            </a:fld>
            <a:endParaRPr lang="en-GB" dirty="0"/>
          </a:p>
        </p:txBody>
      </p:sp>
      <p:sp>
        <p:nvSpPr>
          <p:cNvPr id="12" name="Title 1"/>
          <p:cNvSpPr txBox="1">
            <a:spLocks/>
          </p:cNvSpPr>
          <p:nvPr/>
        </p:nvSpPr>
        <p:spPr bwMode="auto">
          <a:xfrm>
            <a:off x="5735713" y="4306317"/>
            <a:ext cx="3998432" cy="13066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E23C"/>
                </a:solidFill>
                <a:latin typeface="+mn-lt"/>
              </a:rPr>
              <a:t>Participation is </a:t>
            </a:r>
            <a:r>
              <a:rPr lang="en-US" altLang="en-US" sz="3600" b="1" u="sng" dirty="0">
                <a:solidFill>
                  <a:srgbClr val="FFE23C"/>
                </a:solidFill>
                <a:latin typeface="+mn-lt"/>
              </a:rPr>
              <a:t>central</a:t>
            </a:r>
            <a:r>
              <a:rPr lang="en-US" altLang="en-US" sz="3600" b="1" dirty="0">
                <a:solidFill>
                  <a:srgbClr val="FFE23C"/>
                </a:solidFill>
                <a:latin typeface="+mn-lt"/>
              </a:rPr>
              <a:t> to the process</a:t>
            </a:r>
          </a:p>
        </p:txBody>
      </p:sp>
      <p:pic>
        <p:nvPicPr>
          <p:cNvPr id="9" name="Picture 8"/>
          <p:cNvPicPr>
            <a:picLocks noChangeAspect="1"/>
          </p:cNvPicPr>
          <p:nvPr/>
        </p:nvPicPr>
        <p:blipFill>
          <a:blip r:embed="rId4"/>
          <a:stretch>
            <a:fillRect/>
          </a:stretch>
        </p:blipFill>
        <p:spPr>
          <a:xfrm>
            <a:off x="-166494" y="2475925"/>
            <a:ext cx="4182218" cy="2737341"/>
          </a:xfrm>
          <a:prstGeom prst="rect">
            <a:avLst/>
          </a:prstGeom>
        </p:spPr>
      </p:pic>
      <p:pic>
        <p:nvPicPr>
          <p:cNvPr id="11" name="Picture 10"/>
          <p:cNvPicPr>
            <a:picLocks noChangeAspect="1"/>
          </p:cNvPicPr>
          <p:nvPr/>
        </p:nvPicPr>
        <p:blipFill>
          <a:blip r:embed="rId5"/>
          <a:stretch>
            <a:fillRect/>
          </a:stretch>
        </p:blipFill>
        <p:spPr>
          <a:xfrm>
            <a:off x="1019517" y="3318337"/>
            <a:ext cx="2194750" cy="1176630"/>
          </a:xfrm>
          <a:prstGeom prst="rect">
            <a:avLst/>
          </a:prstGeom>
        </p:spPr>
      </p:pic>
    </p:spTree>
    <p:extLst>
      <p:ext uri="{BB962C8B-B14F-4D97-AF65-F5344CB8AC3E}">
        <p14:creationId xmlns:p14="http://schemas.microsoft.com/office/powerpoint/2010/main" val="35815271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ltLang="en-US" dirty="0"/>
              <a:t>Many stakeholders</a:t>
            </a:r>
            <a:endParaRPr lang="en-GB" dirty="0"/>
          </a:p>
        </p:txBody>
      </p:sp>
      <p:sp>
        <p:nvSpPr>
          <p:cNvPr id="3" name="Content Placeholder 2"/>
          <p:cNvSpPr>
            <a:spLocks noGrp="1"/>
          </p:cNvSpPr>
          <p:nvPr>
            <p:ph idx="1"/>
          </p:nvPr>
        </p:nvSpPr>
        <p:spPr>
          <a:xfrm>
            <a:off x="361507" y="2331719"/>
            <a:ext cx="8639618" cy="3845243"/>
          </a:xfrm>
        </p:spPr>
        <p:txBody>
          <a:bodyPr vert="horz" lIns="91440" tIns="45720" rIns="91440" bIns="45720" rtlCol="0" anchor="t">
            <a:normAutofit/>
          </a:bodyPr>
          <a:lstStyle/>
          <a:p>
            <a:pPr marL="514350" indent="-514350">
              <a:buFont typeface="+mj-lt"/>
              <a:buAutoNum type="arabicPeriod"/>
            </a:pPr>
            <a:r>
              <a:rPr lang="en-AU" dirty="0"/>
              <a:t>Fishers and fisher associations</a:t>
            </a:r>
          </a:p>
          <a:p>
            <a:pPr marL="514350" indent="-514350">
              <a:buFont typeface="+mj-lt"/>
              <a:buAutoNum type="arabicPeriod"/>
            </a:pPr>
            <a:r>
              <a:rPr lang="en-AU" dirty="0"/>
              <a:t>Governments (district – national)</a:t>
            </a:r>
          </a:p>
          <a:p>
            <a:pPr marL="514350" indent="-514350">
              <a:buFont typeface="+mj-lt"/>
              <a:buAutoNum type="arabicPeriod"/>
            </a:pPr>
            <a:r>
              <a:rPr lang="en-AU" dirty="0"/>
              <a:t>Fishery related (e.g. boat owners, fish traders, money lenders)</a:t>
            </a:r>
          </a:p>
          <a:p>
            <a:pPr marL="514350" indent="-514350">
              <a:buFont typeface="+mj-lt"/>
              <a:buAutoNum type="arabicPeriod"/>
            </a:pPr>
            <a:r>
              <a:rPr lang="en-AU" dirty="0"/>
              <a:t>Compliance and enforcement agencies (e.g. inspector)</a:t>
            </a:r>
            <a:endParaRPr lang="en-AU" dirty="0">
              <a:cs typeface="Calibri"/>
            </a:endParaRPr>
          </a:p>
          <a:p>
            <a:pPr marL="514350" indent="-514350">
              <a:buFont typeface="+mj-lt"/>
              <a:buAutoNum type="arabicPeriod"/>
            </a:pPr>
            <a:r>
              <a:rPr lang="en-AU" dirty="0"/>
              <a:t>Other users (e.g. tourism, irrigation, hydropower)</a:t>
            </a:r>
          </a:p>
          <a:p>
            <a:pPr marL="514350" indent="-514350">
              <a:buFont typeface="+mj-lt"/>
              <a:buAutoNum type="arabicPeriod"/>
            </a:pPr>
            <a:r>
              <a:rPr lang="en-AU" dirty="0"/>
              <a:t>External agents (e.g. NGOs, researchers)</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12</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75113" y="1029322"/>
            <a:ext cx="4237442" cy="2425404"/>
          </a:xfrm>
          <a:prstGeom prst="rect">
            <a:avLst/>
          </a:prstGeom>
        </p:spPr>
      </p:pic>
    </p:spTree>
    <p:extLst>
      <p:ext uri="{BB962C8B-B14F-4D97-AF65-F5344CB8AC3E}">
        <p14:creationId xmlns:p14="http://schemas.microsoft.com/office/powerpoint/2010/main" val="3103825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4141" y="2677530"/>
            <a:ext cx="3970844" cy="2337945"/>
          </a:xfrm>
          <a:prstGeom prst="rect">
            <a:avLst/>
          </a:prstGeom>
        </p:spPr>
      </p:pic>
      <p:sp>
        <p:nvSpPr>
          <p:cNvPr id="2" name="Title 1"/>
          <p:cNvSpPr>
            <a:spLocks noGrp="1"/>
          </p:cNvSpPr>
          <p:nvPr>
            <p:ph type="title"/>
          </p:nvPr>
        </p:nvSpPr>
        <p:spPr>
          <a:xfrm>
            <a:off x="214091" y="1488551"/>
            <a:ext cx="8301259" cy="753473"/>
          </a:xfrm>
        </p:spPr>
        <p:txBody>
          <a:bodyPr/>
          <a:lstStyle/>
          <a:p>
            <a:r>
              <a:rPr lang="en-US" altLang="en-US" dirty="0"/>
              <a:t>Multiple objectives</a:t>
            </a:r>
            <a:endParaRPr lang="en-GB" dirty="0"/>
          </a:p>
        </p:txBody>
      </p:sp>
      <p:sp>
        <p:nvSpPr>
          <p:cNvPr id="7" name="Content Placeholder 6"/>
          <p:cNvSpPr>
            <a:spLocks noGrp="1"/>
          </p:cNvSpPr>
          <p:nvPr>
            <p:ph idx="1"/>
          </p:nvPr>
        </p:nvSpPr>
        <p:spPr>
          <a:xfrm>
            <a:off x="214091" y="2242024"/>
            <a:ext cx="8684932" cy="4194052"/>
          </a:xfrm>
        </p:spPr>
        <p:txBody>
          <a:bodyPr vert="horz" lIns="91440" tIns="45720" rIns="91440" bIns="45720" rtlCol="0" anchor="t">
            <a:normAutofit lnSpcReduction="10000"/>
          </a:bodyPr>
          <a:lstStyle/>
          <a:p>
            <a:pPr marL="0" indent="0">
              <a:buNone/>
            </a:pPr>
            <a:r>
              <a:rPr lang="en-US" altLang="en-US" dirty="0"/>
              <a:t>EAFm deals with interactions within the fishery sector and with other users</a:t>
            </a:r>
          </a:p>
          <a:p>
            <a:endParaRPr lang="en-US" dirty="0"/>
          </a:p>
          <a:p>
            <a:endParaRPr lang="en-US" dirty="0"/>
          </a:p>
          <a:p>
            <a:pPr marL="0" indent="0">
              <a:buNone/>
            </a:pPr>
            <a:endParaRPr lang="en-US" dirty="0"/>
          </a:p>
          <a:p>
            <a:pPr marL="0" indent="0">
              <a:buNone/>
            </a:pPr>
            <a:r>
              <a:rPr lang="en-US" dirty="0"/>
              <a:t>Each sector and user group </a:t>
            </a:r>
            <a:br>
              <a:rPr lang="en-US" dirty="0"/>
            </a:br>
            <a:r>
              <a:rPr lang="en-US" dirty="0"/>
              <a:t>usually have their own objectives</a:t>
            </a:r>
          </a:p>
          <a:p>
            <a:r>
              <a:rPr lang="en-US" dirty="0"/>
              <a:t>Need to balance these objectives</a:t>
            </a:r>
          </a:p>
          <a:p>
            <a:r>
              <a:rPr lang="en-US" dirty="0"/>
              <a:t>Requires stakeholder engagement and negotiation</a:t>
            </a:r>
          </a:p>
        </p:txBody>
      </p:sp>
      <p:sp>
        <p:nvSpPr>
          <p:cNvPr id="4" name="Slide Number Placeholder 3"/>
          <p:cNvSpPr>
            <a:spLocks noGrp="1"/>
          </p:cNvSpPr>
          <p:nvPr>
            <p:ph type="sldNum" sz="quarter" idx="12"/>
          </p:nvPr>
        </p:nvSpPr>
        <p:spPr/>
        <p:txBody>
          <a:bodyPr/>
          <a:lstStyle/>
          <a:p>
            <a:fld id="{9C9FB744-6D96-42AD-8134-B53D5656793E}" type="slidenum">
              <a:rPr lang="en-GB" smtClean="0"/>
              <a:pPr/>
              <a:t>13</a:t>
            </a:fld>
            <a:endParaRPr lang="en-GB" dirty="0"/>
          </a:p>
        </p:txBody>
      </p:sp>
      <p:sp>
        <p:nvSpPr>
          <p:cNvPr id="14" name="Right Arrow 13"/>
          <p:cNvSpPr/>
          <p:nvPr/>
        </p:nvSpPr>
        <p:spPr>
          <a:xfrm>
            <a:off x="3594736" y="3217928"/>
            <a:ext cx="1949480" cy="824683"/>
          </a:xfrm>
          <a:prstGeom prst="rightArrow">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4"/>
          <p:cNvPicPr>
            <a:picLocks noChangeAspect="1"/>
          </p:cNvPicPr>
          <p:nvPr/>
        </p:nvPicPr>
        <p:blipFill>
          <a:blip r:embed="rId4"/>
          <a:stretch>
            <a:fillRect/>
          </a:stretch>
        </p:blipFill>
        <p:spPr>
          <a:xfrm>
            <a:off x="2163571" y="3053487"/>
            <a:ext cx="1431165" cy="1279226"/>
          </a:xfrm>
          <a:prstGeom prst="rect">
            <a:avLst/>
          </a:prstGeom>
        </p:spPr>
      </p:pic>
      <p:pic>
        <p:nvPicPr>
          <p:cNvPr id="6" name="Picture 5"/>
          <p:cNvPicPr>
            <a:picLocks noChangeAspect="1"/>
          </p:cNvPicPr>
          <p:nvPr/>
        </p:nvPicPr>
        <p:blipFill>
          <a:blip r:embed="rId5"/>
          <a:stretch>
            <a:fillRect/>
          </a:stretch>
        </p:blipFill>
        <p:spPr>
          <a:xfrm>
            <a:off x="423083" y="3016184"/>
            <a:ext cx="1584665" cy="1272534"/>
          </a:xfrm>
          <a:prstGeom prst="rect">
            <a:avLst/>
          </a:prstGeom>
        </p:spPr>
      </p:pic>
      <p:pic>
        <p:nvPicPr>
          <p:cNvPr id="17" name="Picture 16"/>
          <p:cNvPicPr>
            <a:picLocks noChangeAspect="1"/>
          </p:cNvPicPr>
          <p:nvPr/>
        </p:nvPicPr>
        <p:blipFill>
          <a:blip r:embed="rId6"/>
          <a:stretch>
            <a:fillRect/>
          </a:stretch>
        </p:blipFill>
        <p:spPr>
          <a:xfrm>
            <a:off x="5428755" y="666342"/>
            <a:ext cx="3548180" cy="1646063"/>
          </a:xfrm>
          <a:prstGeom prst="rect">
            <a:avLst/>
          </a:prstGeom>
        </p:spPr>
      </p:pic>
      <p:pic>
        <p:nvPicPr>
          <p:cNvPr id="18" name="Picture 17"/>
          <p:cNvPicPr>
            <a:picLocks noChangeAspect="1"/>
          </p:cNvPicPr>
          <p:nvPr/>
        </p:nvPicPr>
        <p:blipFill>
          <a:blip r:embed="rId7"/>
          <a:stretch>
            <a:fillRect/>
          </a:stretch>
        </p:blipFill>
        <p:spPr>
          <a:xfrm>
            <a:off x="6257761" y="1048163"/>
            <a:ext cx="2176461" cy="841321"/>
          </a:xfrm>
          <a:prstGeom prst="rect">
            <a:avLst/>
          </a:prstGeom>
        </p:spPr>
      </p:pic>
    </p:spTree>
    <p:extLst>
      <p:ext uri="{BB962C8B-B14F-4D97-AF65-F5344CB8AC3E}">
        <p14:creationId xmlns:p14="http://schemas.microsoft.com/office/powerpoint/2010/main" val="4253825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Cooperation and coordination</a:t>
            </a:r>
            <a:endParaRPr lang="en-GB" dirty="0"/>
          </a:p>
        </p:txBody>
      </p:sp>
      <p:sp>
        <p:nvSpPr>
          <p:cNvPr id="7" name="Content Placeholder 6"/>
          <p:cNvSpPr>
            <a:spLocks noGrp="1"/>
          </p:cNvSpPr>
          <p:nvPr>
            <p:ph idx="1"/>
          </p:nvPr>
        </p:nvSpPr>
        <p:spPr>
          <a:xfrm>
            <a:off x="628650" y="2242024"/>
            <a:ext cx="7886700" cy="4116245"/>
          </a:xfrm>
        </p:spPr>
        <p:txBody>
          <a:bodyPr>
            <a:normAutofit fontScale="92500" lnSpcReduction="20000"/>
          </a:bodyPr>
          <a:lstStyle/>
          <a:p>
            <a:pPr marL="0" indent="0">
              <a:buNone/>
            </a:pPr>
            <a:r>
              <a:rPr lang="en-US" altLang="en-US" dirty="0"/>
              <a:t>EAFm involves cooperation and coordination among many stakeholders e.g.</a:t>
            </a:r>
          </a:p>
          <a:p>
            <a:pPr marL="0" indent="0">
              <a:buNone/>
            </a:pPr>
            <a:endParaRPr lang="en-US" altLang="en-US" dirty="0"/>
          </a:p>
          <a:p>
            <a:pPr marL="0" indent="0">
              <a:buNone/>
            </a:pPr>
            <a:endParaRPr lang="en-US" altLang="en-US" dirty="0"/>
          </a:p>
          <a:p>
            <a:pPr marL="0" indent="0">
              <a:buNone/>
            </a:pPr>
            <a:endParaRPr lang="en-US" altLang="en-US" dirty="0"/>
          </a:p>
          <a:p>
            <a:endParaRPr lang="en-US" dirty="0"/>
          </a:p>
          <a:p>
            <a:r>
              <a:rPr lang="en-US" dirty="0"/>
              <a:t>within agency/institutions</a:t>
            </a:r>
          </a:p>
          <a:p>
            <a:r>
              <a:rPr lang="en-US" dirty="0"/>
              <a:t>across institutions, both government and stakeholder and with non-fishery sectors</a:t>
            </a:r>
          </a:p>
          <a:p>
            <a:r>
              <a:rPr lang="en-US" dirty="0"/>
              <a:t>from global to national to district levels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14</a:t>
            </a:fld>
            <a:endParaRPr lang="en-GB" dirty="0"/>
          </a:p>
        </p:txBody>
      </p:sp>
      <p:sp>
        <p:nvSpPr>
          <p:cNvPr id="11" name="Oval 10"/>
          <p:cNvSpPr/>
          <p:nvPr/>
        </p:nvSpPr>
        <p:spPr>
          <a:xfrm>
            <a:off x="3300413" y="2849711"/>
            <a:ext cx="2474912" cy="1636712"/>
          </a:xfrm>
          <a:prstGeom prst="ellipse">
            <a:avLst/>
          </a:prstGeom>
          <a:solidFill>
            <a:srgbClr val="72D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600"/>
              </a:spcAft>
              <a:defRPr/>
            </a:pPr>
            <a:r>
              <a:rPr lang="en-US" sz="1600" b="1" dirty="0">
                <a:solidFill>
                  <a:schemeClr val="tx1"/>
                </a:solidFill>
              </a:rPr>
              <a:t>External agents</a:t>
            </a:r>
          </a:p>
          <a:p>
            <a:pPr algn="ctr" eaLnBrk="1" fontAlgn="auto" hangingPunct="1">
              <a:spcBef>
                <a:spcPts val="0"/>
              </a:spcBef>
              <a:spcAft>
                <a:spcPts val="0"/>
              </a:spcAft>
              <a:defRPr/>
            </a:pPr>
            <a:r>
              <a:rPr lang="en-US" sz="1600" dirty="0">
                <a:solidFill>
                  <a:schemeClr val="tx1"/>
                </a:solidFill>
              </a:rPr>
              <a:t>Water managers</a:t>
            </a:r>
          </a:p>
          <a:p>
            <a:pPr algn="ctr" eaLnBrk="1" fontAlgn="auto" hangingPunct="1">
              <a:spcBef>
                <a:spcPts val="0"/>
              </a:spcBef>
              <a:spcAft>
                <a:spcPts val="0"/>
              </a:spcAft>
              <a:defRPr/>
            </a:pPr>
            <a:r>
              <a:rPr lang="en-US" sz="1600" dirty="0">
                <a:solidFill>
                  <a:schemeClr val="tx1"/>
                </a:solidFill>
              </a:rPr>
              <a:t>Traders</a:t>
            </a:r>
          </a:p>
          <a:p>
            <a:pPr algn="ctr" eaLnBrk="1" fontAlgn="auto" hangingPunct="1">
              <a:spcBef>
                <a:spcPts val="0"/>
              </a:spcBef>
              <a:spcAft>
                <a:spcPts val="0"/>
              </a:spcAft>
              <a:defRPr/>
            </a:pPr>
            <a:r>
              <a:rPr lang="en-US" sz="1600" dirty="0">
                <a:solidFill>
                  <a:schemeClr val="tx1"/>
                </a:solidFill>
              </a:rPr>
              <a:t>NGOs</a:t>
            </a:r>
            <a:br>
              <a:rPr lang="en-US" sz="1600" dirty="0">
                <a:solidFill>
                  <a:schemeClr val="tx1"/>
                </a:solidFill>
              </a:rPr>
            </a:br>
            <a:r>
              <a:rPr lang="en-US" sz="1600" dirty="0">
                <a:solidFill>
                  <a:schemeClr val="tx1"/>
                </a:solidFill>
              </a:rPr>
              <a:t>Researchers</a:t>
            </a:r>
          </a:p>
        </p:txBody>
      </p:sp>
      <p:sp>
        <p:nvSpPr>
          <p:cNvPr id="12" name="Oval 11"/>
          <p:cNvSpPr/>
          <p:nvPr/>
        </p:nvSpPr>
        <p:spPr>
          <a:xfrm>
            <a:off x="628650" y="2849711"/>
            <a:ext cx="2474913" cy="1636712"/>
          </a:xfrm>
          <a:prstGeom prst="ellipse">
            <a:avLst/>
          </a:prstGeom>
          <a:solidFill>
            <a:srgbClr val="79D6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600"/>
              </a:spcAft>
              <a:defRPr/>
            </a:pPr>
            <a:r>
              <a:rPr lang="en-US" sz="1600" b="1" dirty="0">
                <a:solidFill>
                  <a:schemeClr val="tx1"/>
                </a:solidFill>
                <a:latin typeface="Myriad Pro"/>
              </a:rPr>
              <a:t>Fishers</a:t>
            </a:r>
          </a:p>
          <a:p>
            <a:pPr algn="ctr" eaLnBrk="1" fontAlgn="auto" hangingPunct="1">
              <a:spcBef>
                <a:spcPts val="0"/>
              </a:spcBef>
              <a:spcAft>
                <a:spcPts val="0"/>
              </a:spcAft>
              <a:defRPr/>
            </a:pPr>
            <a:r>
              <a:rPr lang="en-US" sz="1600" b="1" dirty="0">
                <a:solidFill>
                  <a:schemeClr val="tx1"/>
                </a:solidFill>
                <a:latin typeface="Myriad Pro"/>
              </a:rPr>
              <a:t>Fisher associations</a:t>
            </a:r>
          </a:p>
        </p:txBody>
      </p:sp>
      <p:sp>
        <p:nvSpPr>
          <p:cNvPr id="13" name="Oval 12"/>
          <p:cNvSpPr/>
          <p:nvPr/>
        </p:nvSpPr>
        <p:spPr>
          <a:xfrm>
            <a:off x="5975350" y="2849711"/>
            <a:ext cx="2652713" cy="1636712"/>
          </a:xfrm>
          <a:prstGeom prst="ellipse">
            <a:avLst/>
          </a:prstGeom>
          <a:solidFill>
            <a:srgbClr val="2AD4D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600"/>
              </a:spcAft>
              <a:defRPr/>
            </a:pPr>
            <a:r>
              <a:rPr lang="en-US" sz="1600" b="1" dirty="0">
                <a:solidFill>
                  <a:schemeClr val="tx1"/>
                </a:solidFill>
              </a:rPr>
              <a:t>Government</a:t>
            </a:r>
          </a:p>
          <a:p>
            <a:pPr algn="ctr" eaLnBrk="1" fontAlgn="auto" hangingPunct="1">
              <a:spcBef>
                <a:spcPts val="0"/>
              </a:spcBef>
              <a:spcAft>
                <a:spcPts val="0"/>
              </a:spcAft>
              <a:defRPr/>
            </a:pPr>
            <a:r>
              <a:rPr lang="en-US" sz="1600" dirty="0">
                <a:solidFill>
                  <a:schemeClr val="tx1"/>
                </a:solidFill>
              </a:rPr>
              <a:t>National/regional/</a:t>
            </a:r>
            <a:br>
              <a:rPr lang="en-US" sz="1600" dirty="0">
                <a:solidFill>
                  <a:schemeClr val="tx1"/>
                </a:solidFill>
              </a:rPr>
            </a:br>
            <a:r>
              <a:rPr lang="en-US" sz="1600" dirty="0">
                <a:solidFill>
                  <a:schemeClr val="tx1"/>
                </a:solidFill>
              </a:rPr>
              <a:t>provincial/state/</a:t>
            </a:r>
            <a:br>
              <a:rPr lang="en-US" sz="1600" dirty="0">
                <a:solidFill>
                  <a:schemeClr val="tx1"/>
                </a:solidFill>
              </a:rPr>
            </a:br>
            <a:r>
              <a:rPr lang="en-US" sz="1600" dirty="0">
                <a:solidFill>
                  <a:schemeClr val="tx1"/>
                </a:solidFill>
              </a:rPr>
              <a:t>municipal/</a:t>
            </a:r>
            <a:br>
              <a:rPr lang="en-US" sz="1600" dirty="0">
                <a:solidFill>
                  <a:schemeClr val="tx1"/>
                </a:solidFill>
              </a:rPr>
            </a:br>
            <a:r>
              <a:rPr lang="en-US" sz="1600" dirty="0">
                <a:solidFill>
                  <a:schemeClr val="tx1"/>
                </a:solidFill>
              </a:rPr>
              <a:t>village</a:t>
            </a:r>
          </a:p>
        </p:txBody>
      </p:sp>
      <p:pic>
        <p:nvPicPr>
          <p:cNvPr id="19" name="Picture 18"/>
          <p:cNvPicPr>
            <a:picLocks noChangeAspect="1"/>
          </p:cNvPicPr>
          <p:nvPr/>
        </p:nvPicPr>
        <p:blipFill>
          <a:blip r:embed="rId3"/>
          <a:stretch>
            <a:fillRect/>
          </a:stretch>
        </p:blipFill>
        <p:spPr>
          <a:xfrm>
            <a:off x="6144745" y="233836"/>
            <a:ext cx="3170195" cy="2066723"/>
          </a:xfrm>
          <a:prstGeom prst="rect">
            <a:avLst/>
          </a:prstGeom>
        </p:spPr>
      </p:pic>
      <p:pic>
        <p:nvPicPr>
          <p:cNvPr id="20" name="Picture 19"/>
          <p:cNvPicPr>
            <a:picLocks noChangeAspect="1"/>
          </p:cNvPicPr>
          <p:nvPr/>
        </p:nvPicPr>
        <p:blipFill>
          <a:blip r:embed="rId4"/>
          <a:stretch>
            <a:fillRect/>
          </a:stretch>
        </p:blipFill>
        <p:spPr>
          <a:xfrm>
            <a:off x="6882485" y="711227"/>
            <a:ext cx="2152075" cy="944962"/>
          </a:xfrm>
          <a:prstGeom prst="rect">
            <a:avLst/>
          </a:prstGeom>
        </p:spPr>
      </p:pic>
    </p:spTree>
    <p:extLst>
      <p:ext uri="{BB962C8B-B14F-4D97-AF65-F5344CB8AC3E}">
        <p14:creationId xmlns:p14="http://schemas.microsoft.com/office/powerpoint/2010/main" val="3885290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368709" y="1481828"/>
            <a:ext cx="8430207" cy="4741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363924"/>
            <a:ext cx="3884356" cy="753473"/>
          </a:xfrm>
        </p:spPr>
        <p:txBody>
          <a:bodyPr/>
          <a:lstStyle/>
          <a:p>
            <a:r>
              <a:rPr lang="en-AU" dirty="0"/>
              <a:t>The institutions</a:t>
            </a:r>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15</a:t>
            </a:fld>
            <a:endParaRPr lang="en-GB" dirty="0"/>
          </a:p>
        </p:txBody>
      </p:sp>
    </p:spTree>
    <p:extLst>
      <p:ext uri="{BB962C8B-B14F-4D97-AF65-F5344CB8AC3E}">
        <p14:creationId xmlns:p14="http://schemas.microsoft.com/office/powerpoint/2010/main" val="202849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88551"/>
            <a:ext cx="7886700" cy="753473"/>
          </a:xfrm>
        </p:spPr>
        <p:txBody>
          <a:bodyPr>
            <a:normAutofit fontScale="90000"/>
          </a:bodyPr>
          <a:lstStyle/>
          <a:p>
            <a:r>
              <a:rPr lang="en-US" altLang="en-US" dirty="0"/>
              <a:t>Institutional cooperation and coordination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How do you achieve this? </a:t>
            </a:r>
          </a:p>
          <a:p>
            <a:pPr marL="514350" indent="-514350">
              <a:buFont typeface="+mj-lt"/>
              <a:buAutoNum type="arabicPeriod"/>
            </a:pPr>
            <a:r>
              <a:rPr lang="en-US" dirty="0"/>
              <a:t>Talk to others</a:t>
            </a:r>
          </a:p>
          <a:p>
            <a:pPr marL="514350" indent="-514350">
              <a:buFont typeface="+mj-lt"/>
              <a:buAutoNum type="arabicPeriod"/>
            </a:pPr>
            <a:r>
              <a:rPr lang="en-US" dirty="0"/>
              <a:t>Link in with existing arrangements (e.g. IWRM, water user associations, etc.)</a:t>
            </a:r>
          </a:p>
          <a:p>
            <a:pPr marL="514350" indent="-514350">
              <a:buFont typeface="+mj-lt"/>
              <a:buAutoNum type="arabicPeriod"/>
            </a:pPr>
            <a:r>
              <a:rPr lang="en-US" dirty="0"/>
              <a:t>Share information</a:t>
            </a:r>
          </a:p>
          <a:p>
            <a:pPr marL="514350" indent="-514350">
              <a:buFont typeface="+mj-lt"/>
              <a:buAutoNum type="arabicPeriod"/>
            </a:pPr>
            <a:r>
              <a:rPr lang="en-US" dirty="0"/>
              <a:t>Develop a plan through a participatory process</a:t>
            </a:r>
          </a:p>
          <a:p>
            <a:pPr marL="514350" indent="-514350">
              <a:buFont typeface="+mj-lt"/>
              <a:buAutoNum type="arabicPeriod"/>
            </a:pPr>
            <a:r>
              <a:rPr lang="en-US" dirty="0"/>
              <a:t>Harmonize work plans/budgets</a:t>
            </a:r>
          </a:p>
          <a:p>
            <a:pPr marL="514350" indent="-514350">
              <a:buFont typeface="+mj-lt"/>
              <a:buAutoNum type="arabicPeriod"/>
            </a:pPr>
            <a:r>
              <a:rPr lang="en-US" dirty="0"/>
              <a:t>Memorandums of understanding/binding agreements</a:t>
            </a:r>
          </a:p>
          <a:p>
            <a:pPr marL="0" indent="0" algn="r">
              <a:buNone/>
            </a:pPr>
            <a:r>
              <a:rPr lang="en-US" dirty="0"/>
              <a:t>...... Any other suggestions?</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16</a:t>
            </a:fld>
            <a:endParaRPr lang="en-GB" dirty="0"/>
          </a:p>
        </p:txBody>
      </p:sp>
    </p:spTree>
    <p:extLst>
      <p:ext uri="{BB962C8B-B14F-4D97-AF65-F5344CB8AC3E}">
        <p14:creationId xmlns:p14="http://schemas.microsoft.com/office/powerpoint/2010/main" val="95152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Adaptive management</a:t>
            </a:r>
            <a:endParaRPr lang="en-GB" dirty="0"/>
          </a:p>
        </p:txBody>
      </p:sp>
      <p:sp>
        <p:nvSpPr>
          <p:cNvPr id="7" name="Content Placeholder 6"/>
          <p:cNvSpPr>
            <a:spLocks noGrp="1"/>
          </p:cNvSpPr>
          <p:nvPr>
            <p:ph idx="1"/>
          </p:nvPr>
        </p:nvSpPr>
        <p:spPr>
          <a:xfrm>
            <a:off x="628650" y="2331720"/>
            <a:ext cx="7886700" cy="475276"/>
          </a:xfrm>
        </p:spPr>
        <p:txBody>
          <a:bodyPr>
            <a:normAutofit lnSpcReduction="10000"/>
          </a:bodyPr>
          <a:lstStyle/>
          <a:p>
            <a:pPr marL="0" indent="0">
              <a:buNone/>
            </a:pPr>
            <a:r>
              <a:rPr lang="en-US" altLang="en-US" dirty="0"/>
              <a:t>Learning while doing</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17</a:t>
            </a:fld>
            <a:endParaRPr lang="en-GB" dirty="0"/>
          </a:p>
        </p:txBody>
      </p:sp>
      <p:grpSp>
        <p:nvGrpSpPr>
          <p:cNvPr id="28" name="Group 27"/>
          <p:cNvGrpSpPr/>
          <p:nvPr/>
        </p:nvGrpSpPr>
        <p:grpSpPr>
          <a:xfrm>
            <a:off x="358902" y="2806996"/>
            <a:ext cx="8455483" cy="3664064"/>
            <a:chOff x="155321" y="2066544"/>
            <a:chExt cx="8930457" cy="4494212"/>
          </a:xfrm>
        </p:grpSpPr>
        <p:pic>
          <p:nvPicPr>
            <p:cNvPr id="11" name="Picture 9" descr="4.18-.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16596" y="2142744"/>
              <a:ext cx="1238250" cy="190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55321" y="4100131"/>
              <a:ext cx="1285875"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Evaluate</a:t>
              </a:r>
            </a:p>
            <a:p>
              <a:pPr algn="ctr" eaLnBrk="1" hangingPunct="1"/>
              <a:r>
                <a:rPr lang="en-US" altLang="en-US" dirty="0">
                  <a:latin typeface="+mn-lt"/>
                </a:rPr>
                <a:t>Improve</a:t>
              </a:r>
            </a:p>
            <a:p>
              <a:pPr algn="ctr" eaLnBrk="1" hangingPunct="1"/>
              <a:r>
                <a:rPr lang="en-US" altLang="en-US" dirty="0">
                  <a:latin typeface="+mn-lt"/>
                </a:rPr>
                <a:t>Discard</a:t>
              </a:r>
            </a:p>
          </p:txBody>
        </p:sp>
        <p:sp>
          <p:nvSpPr>
            <p:cNvPr id="13" name="Title 1"/>
            <p:cNvSpPr txBox="1">
              <a:spLocks/>
            </p:cNvSpPr>
            <p:nvPr/>
          </p:nvSpPr>
          <p:spPr bwMode="auto">
            <a:xfrm>
              <a:off x="2487359" y="4100131"/>
              <a:ext cx="1092200" cy="101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00"/>
                  </a:solidFill>
                  <a:latin typeface="+mn-lt"/>
                </a:rPr>
                <a:t>Work</a:t>
              </a:r>
            </a:p>
          </p:txBody>
        </p:sp>
        <p:sp>
          <p:nvSpPr>
            <p:cNvPr id="14" name="Title 1"/>
            <p:cNvSpPr txBox="1">
              <a:spLocks/>
            </p:cNvSpPr>
            <p:nvPr/>
          </p:nvSpPr>
          <p:spPr bwMode="auto">
            <a:xfrm>
              <a:off x="4114546" y="4100131"/>
              <a:ext cx="1182688"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Evaluate</a:t>
              </a:r>
            </a:p>
            <a:p>
              <a:pPr algn="ctr" eaLnBrk="1" hangingPunct="1"/>
              <a:r>
                <a:rPr lang="en-US" altLang="en-US" dirty="0">
                  <a:latin typeface="+mn-lt"/>
                </a:rPr>
                <a:t>Improve</a:t>
              </a:r>
            </a:p>
            <a:p>
              <a:pPr algn="ctr" eaLnBrk="1" hangingPunct="1"/>
              <a:r>
                <a:rPr lang="en-US" altLang="en-US" dirty="0">
                  <a:latin typeface="+mn-lt"/>
                </a:rPr>
                <a:t>Discard</a:t>
              </a:r>
            </a:p>
          </p:txBody>
        </p:sp>
        <p:sp>
          <p:nvSpPr>
            <p:cNvPr id="15" name="Title 1"/>
            <p:cNvSpPr txBox="1">
              <a:spLocks/>
            </p:cNvSpPr>
            <p:nvPr/>
          </p:nvSpPr>
          <p:spPr bwMode="auto">
            <a:xfrm>
              <a:off x="6343396" y="4100131"/>
              <a:ext cx="1092200" cy="101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solidFill>
                    <a:srgbClr val="000000"/>
                  </a:solidFill>
                  <a:latin typeface="+mn-lt"/>
                </a:rPr>
                <a:t>Work</a:t>
              </a:r>
            </a:p>
          </p:txBody>
        </p:sp>
        <p:sp>
          <p:nvSpPr>
            <p:cNvPr id="16" name="Title 1"/>
            <p:cNvSpPr txBox="1">
              <a:spLocks/>
            </p:cNvSpPr>
            <p:nvPr/>
          </p:nvSpPr>
          <p:spPr bwMode="auto">
            <a:xfrm>
              <a:off x="7861046" y="4100131"/>
              <a:ext cx="1193800" cy="109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latin typeface="+mn-lt"/>
                </a:rPr>
                <a:t>Evaluate</a:t>
              </a:r>
            </a:p>
            <a:p>
              <a:pPr algn="ctr" eaLnBrk="1" hangingPunct="1"/>
              <a:r>
                <a:rPr lang="en-US" altLang="en-US" dirty="0">
                  <a:solidFill>
                    <a:srgbClr val="000000"/>
                  </a:solidFill>
                  <a:latin typeface="+mn-lt"/>
                </a:rPr>
                <a:t>Improve</a:t>
              </a:r>
            </a:p>
            <a:p>
              <a:pPr algn="ctr" eaLnBrk="1" hangingPunct="1"/>
              <a:r>
                <a:rPr lang="en-US" altLang="en-US" dirty="0">
                  <a:latin typeface="+mn-lt"/>
                </a:rPr>
                <a:t>Discard</a:t>
              </a:r>
            </a:p>
          </p:txBody>
        </p:sp>
        <p:sp>
          <p:nvSpPr>
            <p:cNvPr id="17" name="Right Arrow 16"/>
            <p:cNvSpPr/>
            <p:nvPr/>
          </p:nvSpPr>
          <p:spPr>
            <a:xfrm>
              <a:off x="1634871" y="4416044"/>
              <a:ext cx="749300" cy="371475"/>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sp>
          <p:nvSpPr>
            <p:cNvPr id="18" name="Right Arrow 17"/>
            <p:cNvSpPr/>
            <p:nvPr/>
          </p:nvSpPr>
          <p:spPr>
            <a:xfrm>
              <a:off x="3366834" y="4416044"/>
              <a:ext cx="747712" cy="371475"/>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sp>
          <p:nvSpPr>
            <p:cNvPr id="19" name="Right Arrow 18"/>
            <p:cNvSpPr/>
            <p:nvPr/>
          </p:nvSpPr>
          <p:spPr>
            <a:xfrm>
              <a:off x="5444871" y="4419219"/>
              <a:ext cx="747713" cy="371475"/>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sp>
          <p:nvSpPr>
            <p:cNvPr id="20" name="Right Arrow 19"/>
            <p:cNvSpPr/>
            <p:nvPr/>
          </p:nvSpPr>
          <p:spPr>
            <a:xfrm>
              <a:off x="7118096" y="4435094"/>
              <a:ext cx="747713" cy="369887"/>
            </a:xfrm>
            <a:prstGeom prst="rightArrow">
              <a:avLst/>
            </a:prstGeom>
            <a:solidFill>
              <a:srgbClr val="E4AA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cxnSp>
          <p:nvCxnSpPr>
            <p:cNvPr id="21" name="Straight Arrow Connector 20"/>
            <p:cNvCxnSpPr/>
            <p:nvPr/>
          </p:nvCxnSpPr>
          <p:spPr>
            <a:xfrm>
              <a:off x="529971" y="6116256"/>
              <a:ext cx="8307388" cy="0"/>
            </a:xfrm>
            <a:prstGeom prst="straightConnector1">
              <a:avLst/>
            </a:prstGeom>
            <a:ln>
              <a:solidFill>
                <a:srgbClr val="E4AA32"/>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itle 1"/>
            <p:cNvSpPr txBox="1">
              <a:spLocks/>
            </p:cNvSpPr>
            <p:nvPr/>
          </p:nvSpPr>
          <p:spPr bwMode="auto">
            <a:xfrm>
              <a:off x="4370134" y="5982906"/>
              <a:ext cx="927100"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solidFill>
                    <a:srgbClr val="E4AA32"/>
                  </a:solidFill>
                  <a:latin typeface="+mn-lt"/>
                </a:rPr>
                <a:t>TIME</a:t>
              </a:r>
            </a:p>
          </p:txBody>
        </p:sp>
        <p:sp>
          <p:nvSpPr>
            <p:cNvPr id="23" name="Right Triangle 22"/>
            <p:cNvSpPr/>
            <p:nvPr/>
          </p:nvSpPr>
          <p:spPr>
            <a:xfrm>
              <a:off x="526796" y="5312981"/>
              <a:ext cx="8310563" cy="669925"/>
            </a:xfrm>
            <a:prstGeom prst="rtTriangle">
              <a:avLst/>
            </a:prstGeom>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600" dirty="0"/>
            </a:p>
          </p:txBody>
        </p:sp>
        <p:sp>
          <p:nvSpPr>
            <p:cNvPr id="24" name="Title 1"/>
            <p:cNvSpPr txBox="1">
              <a:spLocks/>
            </p:cNvSpPr>
            <p:nvPr/>
          </p:nvSpPr>
          <p:spPr bwMode="auto">
            <a:xfrm>
              <a:off x="364872" y="5433631"/>
              <a:ext cx="2122487"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a:solidFill>
                    <a:schemeClr val="bg1"/>
                  </a:solidFill>
                  <a:latin typeface="+mn-lt"/>
                </a:rPr>
                <a:t>Uncertainty</a:t>
              </a:r>
              <a:endParaRPr lang="en-US" altLang="en-US" b="1" dirty="0">
                <a:solidFill>
                  <a:schemeClr val="bg1"/>
                </a:solidFill>
                <a:latin typeface="+mn-lt"/>
              </a:endParaRPr>
            </a:p>
          </p:txBody>
        </p:sp>
        <p:sp>
          <p:nvSpPr>
            <p:cNvPr id="25" name="Title 1"/>
            <p:cNvSpPr txBox="1">
              <a:spLocks/>
            </p:cNvSpPr>
            <p:nvPr/>
          </p:nvSpPr>
          <p:spPr bwMode="auto">
            <a:xfrm>
              <a:off x="6961703" y="5401833"/>
              <a:ext cx="2124075" cy="38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dirty="0">
                  <a:latin typeface="+mn-lt"/>
                </a:rPr>
                <a:t>Certainty</a:t>
              </a:r>
            </a:p>
          </p:txBody>
        </p:sp>
        <p:pic>
          <p:nvPicPr>
            <p:cNvPr id="26" name="Picture 2" descr="4.18.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74384" y="2091944"/>
              <a:ext cx="3230562" cy="200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32" descr="4.18.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66921" y="2066544"/>
              <a:ext cx="3230563" cy="200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33" name="Picture 32"/>
          <p:cNvPicPr>
            <a:picLocks noChangeAspect="1"/>
          </p:cNvPicPr>
          <p:nvPr/>
        </p:nvPicPr>
        <p:blipFill>
          <a:blip r:embed="rId5"/>
          <a:stretch>
            <a:fillRect/>
          </a:stretch>
        </p:blipFill>
        <p:spPr>
          <a:xfrm>
            <a:off x="5298031" y="748473"/>
            <a:ext cx="3907875" cy="1694835"/>
          </a:xfrm>
          <a:prstGeom prst="rect">
            <a:avLst/>
          </a:prstGeom>
        </p:spPr>
      </p:pic>
      <p:pic>
        <p:nvPicPr>
          <p:cNvPr id="34" name="Picture 33"/>
          <p:cNvPicPr>
            <a:picLocks noChangeAspect="1"/>
          </p:cNvPicPr>
          <p:nvPr/>
        </p:nvPicPr>
        <p:blipFill>
          <a:blip r:embed="rId6"/>
          <a:stretch>
            <a:fillRect/>
          </a:stretch>
        </p:blipFill>
        <p:spPr>
          <a:xfrm>
            <a:off x="5700967" y="1161913"/>
            <a:ext cx="3481118" cy="877900"/>
          </a:xfrm>
          <a:prstGeom prst="rect">
            <a:avLst/>
          </a:prstGeom>
        </p:spPr>
      </p:pic>
    </p:spTree>
    <p:extLst>
      <p:ext uri="{BB962C8B-B14F-4D97-AF65-F5344CB8AC3E}">
        <p14:creationId xmlns:p14="http://schemas.microsoft.com/office/powerpoint/2010/main" val="2103559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precautionary approach</a:t>
            </a:r>
            <a:endParaRPr lang="en-GB" dirty="0"/>
          </a:p>
        </p:txBody>
      </p:sp>
      <p:sp>
        <p:nvSpPr>
          <p:cNvPr id="7" name="Content Placeholder 6"/>
          <p:cNvSpPr>
            <a:spLocks noGrp="1"/>
          </p:cNvSpPr>
          <p:nvPr>
            <p:ph idx="1"/>
          </p:nvPr>
        </p:nvSpPr>
        <p:spPr>
          <a:xfrm>
            <a:off x="276225" y="2331720"/>
            <a:ext cx="8591549" cy="1862456"/>
          </a:xfrm>
        </p:spPr>
        <p:txBody>
          <a:bodyPr>
            <a:normAutofit fontScale="92500" lnSpcReduction="10000"/>
          </a:bodyPr>
          <a:lstStyle/>
          <a:p>
            <a:pPr marL="0" indent="0">
              <a:buNone/>
            </a:pPr>
            <a:r>
              <a:rPr lang="en-US" altLang="en-US" dirty="0">
                <a:solidFill>
                  <a:srgbClr val="000000"/>
                </a:solidFill>
                <a:latin typeface="Myriad Pro" pitchFamily="34" charset="0"/>
              </a:rPr>
              <a:t>“… </a:t>
            </a:r>
            <a:r>
              <a:rPr lang="en-US" altLang="en-US" dirty="0"/>
              <a:t>States shall be more cautious when information is uncertain, unreliable or inadequate. The absence of adequate scientific information shall not be used as a reason for postponing or failing to take conservation and management measures”  </a:t>
            </a:r>
            <a:r>
              <a:rPr lang="en-US" altLang="en-US" sz="2400" b="1" dirty="0"/>
              <a:t>(UN, 1995)</a:t>
            </a:r>
            <a:endParaRPr lang="en-AU" altLang="en-US" sz="2400" b="1" dirty="0"/>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18</a:t>
            </a:fld>
            <a:endParaRPr lang="en-GB" dirty="0"/>
          </a:p>
        </p:txBody>
      </p:sp>
      <p:sp>
        <p:nvSpPr>
          <p:cNvPr id="8" name="Oval 7"/>
          <p:cNvSpPr/>
          <p:nvPr/>
        </p:nvSpPr>
        <p:spPr>
          <a:xfrm>
            <a:off x="4632325" y="4168775"/>
            <a:ext cx="4213225" cy="2138363"/>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3366CC"/>
            </a:solidFill>
          </a:ln>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a:solidFill>
                  <a:srgbClr val="000000"/>
                </a:solidFill>
                <a:cs typeface="Myriad Pro"/>
              </a:rPr>
              <a:t>Lack of information should not be used as reason to delay action</a:t>
            </a:r>
          </a:p>
        </p:txBody>
      </p:sp>
      <p:sp>
        <p:nvSpPr>
          <p:cNvPr id="9" name="Oval 8"/>
          <p:cNvSpPr/>
          <p:nvPr/>
        </p:nvSpPr>
        <p:spPr>
          <a:xfrm>
            <a:off x="276225" y="4194175"/>
            <a:ext cx="4195763" cy="2128838"/>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solidFill>
              <a:srgbClr val="3366C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rgbClr val="000000"/>
                </a:solidFill>
                <a:cs typeface="Myriad Pro"/>
              </a:rPr>
              <a:t>Where there is uncertainty, management actions should be less risky</a:t>
            </a:r>
            <a:endParaRPr lang="en-GB" sz="2400" b="1" dirty="0"/>
          </a:p>
        </p:txBody>
      </p:sp>
      <p:pic>
        <p:nvPicPr>
          <p:cNvPr id="16" name="Picture 15"/>
          <p:cNvPicPr>
            <a:picLocks noChangeAspect="1"/>
          </p:cNvPicPr>
          <p:nvPr/>
        </p:nvPicPr>
        <p:blipFill>
          <a:blip r:embed="rId3"/>
          <a:stretch>
            <a:fillRect/>
          </a:stretch>
        </p:blipFill>
        <p:spPr>
          <a:xfrm>
            <a:off x="5696080" y="222085"/>
            <a:ext cx="3603048" cy="1883827"/>
          </a:xfrm>
          <a:prstGeom prst="rect">
            <a:avLst/>
          </a:prstGeom>
        </p:spPr>
      </p:pic>
      <p:pic>
        <p:nvPicPr>
          <p:cNvPr id="17" name="Picture 16"/>
          <p:cNvPicPr>
            <a:picLocks noChangeAspect="1"/>
          </p:cNvPicPr>
          <p:nvPr/>
        </p:nvPicPr>
        <p:blipFill>
          <a:blip r:embed="rId4"/>
          <a:stretch>
            <a:fillRect/>
          </a:stretch>
        </p:blipFill>
        <p:spPr>
          <a:xfrm>
            <a:off x="6529768" y="815270"/>
            <a:ext cx="2402032" cy="841321"/>
          </a:xfrm>
          <a:prstGeom prst="rect">
            <a:avLst/>
          </a:prstGeom>
        </p:spPr>
      </p:pic>
    </p:spTree>
    <p:extLst>
      <p:ext uri="{BB962C8B-B14F-4D97-AF65-F5344CB8AC3E}">
        <p14:creationId xmlns:p14="http://schemas.microsoft.com/office/powerpoint/2010/main" val="33901710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Box 5"/>
          <p:cNvSpPr txBox="1">
            <a:spLocks noChangeArrowheads="1"/>
          </p:cNvSpPr>
          <p:nvPr/>
        </p:nvSpPr>
        <p:spPr bwMode="auto">
          <a:xfrm>
            <a:off x="8428038" y="6456363"/>
            <a:ext cx="684212"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18A1A83F-69EF-46BB-812E-CC78D61104CA}" type="slidenum">
              <a:rPr lang="en-US" altLang="en-US">
                <a:solidFill>
                  <a:schemeClr val="bg1"/>
                </a:solidFill>
                <a:latin typeface="Myriad Pro" pitchFamily="34" charset="0"/>
              </a:rPr>
              <a:pPr algn="r" eaLnBrk="1" hangingPunct="1"/>
              <a:t>19</a:t>
            </a:fld>
            <a:endParaRPr lang="en-US" altLang="en-US" dirty="0">
              <a:solidFill>
                <a:schemeClr val="bg1"/>
              </a:solidFill>
              <a:latin typeface="Myriad Pro"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472949"/>
            <a:ext cx="9144000" cy="4983414"/>
          </a:xfrm>
          <a:prstGeom prst="rect">
            <a:avLst/>
          </a:prstGeom>
        </p:spPr>
      </p:pic>
      <p:sp>
        <p:nvSpPr>
          <p:cNvPr id="5" name="Rectangle 4"/>
          <p:cNvSpPr/>
          <p:nvPr/>
        </p:nvSpPr>
        <p:spPr>
          <a:xfrm>
            <a:off x="0" y="-40005"/>
            <a:ext cx="9136698" cy="15129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ltLang="en-US" sz="4000" b="1" dirty="0" smtClean="0">
                <a:solidFill>
                  <a:srgbClr val="2E75B6"/>
                </a:solidFill>
              </a:rPr>
              <a:t>THE </a:t>
            </a:r>
            <a:r>
              <a:rPr lang="en-AU" altLang="en-US" sz="4000" b="1" dirty="0">
                <a:solidFill>
                  <a:srgbClr val="2E75B6"/>
                </a:solidFill>
              </a:rPr>
              <a:t>PRECAUTIONARY APPROACH</a:t>
            </a:r>
          </a:p>
        </p:txBody>
      </p:sp>
      <p:sp>
        <p:nvSpPr>
          <p:cNvPr id="2" name="TextBox 1"/>
          <p:cNvSpPr txBox="1"/>
          <p:nvPr/>
        </p:nvSpPr>
        <p:spPr>
          <a:xfrm>
            <a:off x="6858000" y="1196089"/>
            <a:ext cx="2366289" cy="276999"/>
          </a:xfrm>
          <a:prstGeom prst="rect">
            <a:avLst/>
          </a:prstGeom>
          <a:noFill/>
        </p:spPr>
        <p:txBody>
          <a:bodyPr wrap="none" rtlCol="0">
            <a:spAutoFit/>
          </a:bodyPr>
          <a:lstStyle/>
          <a:p>
            <a:r>
              <a:rPr lang="en-GB" sz="1200" b="1" dirty="0" smtClean="0"/>
              <a:t>Source: Adapted from ICSF (2013)</a:t>
            </a:r>
            <a:endParaRPr lang="en-GB" sz="1200" b="1" dirty="0"/>
          </a:p>
        </p:txBody>
      </p:sp>
    </p:spTree>
    <p:extLst>
      <p:ext uri="{BB962C8B-B14F-4D97-AF65-F5344CB8AC3E}">
        <p14:creationId xmlns:p14="http://schemas.microsoft.com/office/powerpoint/2010/main" val="417648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txBox="1">
            <a:spLocks/>
          </p:cNvSpPr>
          <p:nvPr/>
        </p:nvSpPr>
        <p:spPr bwMode="auto">
          <a:xfrm>
            <a:off x="-253206" y="1616627"/>
            <a:ext cx="91440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4800" b="1" dirty="0">
              <a:solidFill>
                <a:srgbClr val="0000BA"/>
              </a:solidFill>
              <a:latin typeface="Myriad Pro" pitchFamily="34" charset="0"/>
            </a:endParaRPr>
          </a:p>
        </p:txBody>
      </p:sp>
      <p:sp>
        <p:nvSpPr>
          <p:cNvPr id="5" name="Title 4"/>
          <p:cNvSpPr>
            <a:spLocks noGrp="1"/>
          </p:cNvSpPr>
          <p:nvPr>
            <p:ph type="title"/>
          </p:nvPr>
        </p:nvSpPr>
        <p:spPr/>
        <p:txBody>
          <a:bodyPr/>
          <a:lstStyle/>
          <a:p>
            <a:r>
              <a:rPr lang="en-US" altLang="en-US" dirty="0"/>
              <a:t>Session objectives</a:t>
            </a:r>
            <a:endParaRPr lang="en-GB" dirty="0"/>
          </a:p>
        </p:txBody>
      </p:sp>
      <p:sp>
        <p:nvSpPr>
          <p:cNvPr id="6" name="Content Placeholder 5"/>
          <p:cNvSpPr>
            <a:spLocks noGrp="1"/>
          </p:cNvSpPr>
          <p:nvPr>
            <p:ph idx="1"/>
          </p:nvPr>
        </p:nvSpPr>
        <p:spPr/>
        <p:txBody>
          <a:bodyPr/>
          <a:lstStyle/>
          <a:p>
            <a:pPr marL="0" indent="0">
              <a:buNone/>
            </a:pPr>
            <a:r>
              <a:rPr lang="en-US" altLang="en-US" b="1" dirty="0"/>
              <a:t>After this session you will be able to:</a:t>
            </a:r>
          </a:p>
          <a:p>
            <a:r>
              <a:rPr lang="en-US" dirty="0"/>
              <a:t>Examine the principles of EAFm and their link to the FAO Code of Conduct for Responsible Fisheries (CCRF)</a:t>
            </a:r>
          </a:p>
        </p:txBody>
      </p:sp>
      <p:sp>
        <p:nvSpPr>
          <p:cNvPr id="2" name="Slide Number Placeholder 1"/>
          <p:cNvSpPr>
            <a:spLocks noGrp="1"/>
          </p:cNvSpPr>
          <p:nvPr>
            <p:ph type="sldNum" sz="quarter" idx="12"/>
          </p:nvPr>
        </p:nvSpPr>
        <p:spPr/>
        <p:txBody>
          <a:bodyPr/>
          <a:lstStyle/>
          <a:p>
            <a:fld id="{2244EDDE-A91D-4F4F-8AC8-19298CCDCDF4}" type="slidenum">
              <a:rPr lang="en-GB" smtClean="0"/>
              <a:pPr/>
              <a:t>2</a:t>
            </a:fld>
            <a:endParaRPr lang="en-GB" dirty="0"/>
          </a:p>
        </p:txBody>
      </p:sp>
    </p:spTree>
    <p:extLst>
      <p:ext uri="{BB962C8B-B14F-4D97-AF65-F5344CB8AC3E}">
        <p14:creationId xmlns:p14="http://schemas.microsoft.com/office/powerpoint/2010/main" val="3944190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262269"/>
            <a:ext cx="9144000" cy="5154405"/>
          </a:xfrm>
          <a:prstGeom prst="rect">
            <a:avLst/>
          </a:prstGeom>
          <a:gradFill>
            <a:gsLst>
              <a:gs pos="0">
                <a:schemeClr val="accent1">
                  <a:lumMod val="40000"/>
                  <a:lumOff val="60000"/>
                </a:schemeClr>
              </a:gs>
              <a:gs pos="100000">
                <a:schemeClr val="accent1">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solidFill>
                  <a:srgbClr val="2E75B6"/>
                </a:solidFill>
              </a:rPr>
              <a:t>Key messages</a:t>
            </a:r>
          </a:p>
        </p:txBody>
      </p:sp>
      <p:sp>
        <p:nvSpPr>
          <p:cNvPr id="3" name="Content Placeholder 2"/>
          <p:cNvSpPr>
            <a:spLocks noGrp="1"/>
          </p:cNvSpPr>
          <p:nvPr>
            <p:ph idx="1"/>
          </p:nvPr>
        </p:nvSpPr>
        <p:spPr/>
        <p:txBody>
          <a:bodyPr/>
          <a:lstStyle/>
          <a:p>
            <a:pPr marL="0" indent="0">
              <a:buNone/>
            </a:pPr>
            <a:r>
              <a:rPr lang="en-US" dirty="0"/>
              <a:t>EAFm principles </a:t>
            </a:r>
            <a:r>
              <a:rPr lang="en-US" b="1" dirty="0"/>
              <a:t>are not new</a:t>
            </a:r>
          </a:p>
          <a:p>
            <a:pPr lvl="1"/>
            <a:r>
              <a:rPr lang="en-US" dirty="0"/>
              <a:t>based on the FAO Code of Conduct for Fisheries (to which your country is a member)</a:t>
            </a:r>
          </a:p>
          <a:p>
            <a:endParaRPr lang="en-US" dirty="0"/>
          </a:p>
          <a:p>
            <a:pPr marL="0" indent="0">
              <a:buNone/>
            </a:pPr>
            <a:r>
              <a:rPr lang="en-US" dirty="0"/>
              <a:t>EAFm has seven principles </a:t>
            </a:r>
          </a:p>
          <a:p>
            <a:pPr lvl="1"/>
            <a:r>
              <a:rPr lang="en-US" dirty="0"/>
              <a:t>These are all important for implementing EAFm</a:t>
            </a:r>
          </a:p>
        </p:txBody>
      </p:sp>
      <p:sp>
        <p:nvSpPr>
          <p:cNvPr id="4" name="Slide Number Placeholder 3"/>
          <p:cNvSpPr>
            <a:spLocks noGrp="1"/>
          </p:cNvSpPr>
          <p:nvPr>
            <p:ph type="sldNum" sz="quarter" idx="12"/>
          </p:nvPr>
        </p:nvSpPr>
        <p:spPr/>
        <p:txBody>
          <a:bodyPr/>
          <a:lstStyle/>
          <a:p>
            <a:fld id="{2244EDDE-A91D-4F4F-8AC8-19298CCDCDF4}" type="slidenum">
              <a:rPr lang="en-GB" smtClean="0"/>
              <a:pPr/>
              <a:t>20</a:t>
            </a:fld>
            <a:endParaRPr lang="en-GB" dirty="0"/>
          </a:p>
        </p:txBody>
      </p:sp>
    </p:spTree>
    <p:extLst>
      <p:ext uri="{BB962C8B-B14F-4D97-AF65-F5344CB8AC3E}">
        <p14:creationId xmlns:p14="http://schemas.microsoft.com/office/powerpoint/2010/main" val="189298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62269"/>
            <a:ext cx="9144000" cy="5154405"/>
          </a:xfrm>
          <a:prstGeom prst="rect">
            <a:avLst/>
          </a:prstGeom>
          <a:solidFill>
            <a:srgbClr val="FFE23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p:txBody>
          <a:bodyPr/>
          <a:lstStyle/>
          <a:p>
            <a:r>
              <a:rPr lang="en-US" altLang="en-US" dirty="0"/>
              <a:t>Group Timelines</a:t>
            </a:r>
          </a:p>
        </p:txBody>
      </p:sp>
      <p:sp>
        <p:nvSpPr>
          <p:cNvPr id="3" name="Content Placeholder 2"/>
          <p:cNvSpPr>
            <a:spLocks noGrp="1"/>
          </p:cNvSpPr>
          <p:nvPr>
            <p:ph idx="1"/>
          </p:nvPr>
        </p:nvSpPr>
        <p:spPr>
          <a:xfrm>
            <a:off x="628650" y="2331719"/>
            <a:ext cx="7886700" cy="4084955"/>
          </a:xfrm>
        </p:spPr>
        <p:txBody>
          <a:bodyPr vert="horz" lIns="91440" tIns="45720" rIns="91440" bIns="45720" rtlCol="0" anchor="t">
            <a:normAutofit lnSpcReduction="10000"/>
          </a:bodyPr>
          <a:lstStyle/>
          <a:p>
            <a:pPr marL="0" indent="0">
              <a:buNone/>
            </a:pPr>
            <a:r>
              <a:rPr lang="en-US" altLang="en-US" sz="3000" b="1" dirty="0">
                <a:solidFill>
                  <a:schemeClr val="accent1">
                    <a:lumMod val="75000"/>
                  </a:schemeClr>
                </a:solidFill>
              </a:rPr>
              <a:t>Horizontal line represent ‘time’</a:t>
            </a:r>
          </a:p>
          <a:p>
            <a:pPr marL="514350" indent="-514350">
              <a:buFont typeface="+mj-lt"/>
              <a:buAutoNum type="arabicPeriod"/>
            </a:pPr>
            <a:r>
              <a:rPr lang="en-US" altLang="en-US" dirty="0"/>
              <a:t>Go back in time 30 – 40 years (e.g. 1980). </a:t>
            </a:r>
            <a:br>
              <a:rPr lang="en-US" altLang="en-US" dirty="0"/>
            </a:br>
            <a:r>
              <a:rPr lang="en-US" altLang="en-US" dirty="0"/>
              <a:t>Think of events that have affected or been affected by your fisheries (political, environmental, </a:t>
            </a:r>
            <a:r>
              <a:rPr lang="en-US" altLang="en-US" dirty="0" smtClean="0"/>
              <a:t>social, etc.)</a:t>
            </a:r>
            <a:r>
              <a:rPr lang="en-US" altLang="en-US" dirty="0"/>
              <a:t/>
            </a:r>
            <a:br>
              <a:rPr lang="en-US" altLang="en-US" dirty="0"/>
            </a:br>
            <a:r>
              <a:rPr lang="en-US" altLang="en-US" dirty="0"/>
              <a:t>Events can be from local to national to global</a:t>
            </a:r>
            <a:endParaRPr lang="en-US" altLang="en-US" dirty="0">
              <a:cs typeface="Calibri"/>
            </a:endParaRPr>
          </a:p>
          <a:p>
            <a:pPr marL="514350" indent="-514350">
              <a:buFont typeface="+mj-lt"/>
              <a:buAutoNum type="arabicPeriod"/>
            </a:pPr>
            <a:r>
              <a:rPr lang="en-US" altLang="en-US" dirty="0"/>
              <a:t>Draw/write each event (with dates) on a separate card</a:t>
            </a:r>
          </a:p>
          <a:p>
            <a:pPr marL="514350" indent="-514350">
              <a:buFont typeface="+mj-lt"/>
              <a:buAutoNum type="arabicPeriod"/>
            </a:pPr>
            <a:r>
              <a:rPr lang="en-US" altLang="en-US" dirty="0"/>
              <a:t>Plot your cards onto the timeline </a:t>
            </a:r>
            <a:br>
              <a:rPr lang="en-US" altLang="en-US" dirty="0"/>
            </a:br>
            <a:endParaRPr lang="en-US" altLang="en-US" dirty="0"/>
          </a:p>
        </p:txBody>
      </p:sp>
      <p:sp>
        <p:nvSpPr>
          <p:cNvPr id="4" name="Slide Number Placeholder 3"/>
          <p:cNvSpPr>
            <a:spLocks noGrp="1"/>
          </p:cNvSpPr>
          <p:nvPr>
            <p:ph type="sldNum" sz="quarter" idx="12"/>
          </p:nvPr>
        </p:nvSpPr>
        <p:spPr/>
        <p:txBody>
          <a:bodyPr/>
          <a:lstStyle/>
          <a:p>
            <a:fld id="{2244EDDE-A91D-4F4F-8AC8-19298CCDCDF4}" type="slidenum">
              <a:rPr lang="en-GB" smtClean="0"/>
              <a:pPr/>
              <a:t>3</a:t>
            </a:fld>
            <a:endParaRPr lang="en-GB" dirty="0"/>
          </a:p>
        </p:txBody>
      </p:sp>
    </p:spTree>
    <p:extLst>
      <p:ext uri="{BB962C8B-B14F-4D97-AF65-F5344CB8AC3E}">
        <p14:creationId xmlns:p14="http://schemas.microsoft.com/office/powerpoint/2010/main" val="2388858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duotone>
              <a:schemeClr val="accent1">
                <a:shade val="45000"/>
                <a:satMod val="135000"/>
              </a:schemeClr>
              <a:prstClr val="white"/>
            </a:duotone>
          </a:blip>
          <a:stretch>
            <a:fillRect/>
          </a:stretch>
        </p:blipFill>
        <p:spPr>
          <a:xfrm>
            <a:off x="627961" y="3353674"/>
            <a:ext cx="3472262" cy="1727088"/>
          </a:xfrm>
          <a:prstGeom prst="rect">
            <a:avLst/>
          </a:prstGeom>
        </p:spPr>
      </p:pic>
      <p:sp>
        <p:nvSpPr>
          <p:cNvPr id="3" name="Slide Number Placeholder 2"/>
          <p:cNvSpPr>
            <a:spLocks noGrp="1"/>
          </p:cNvSpPr>
          <p:nvPr>
            <p:ph type="sldNum" sz="quarter" idx="12"/>
          </p:nvPr>
        </p:nvSpPr>
        <p:spPr/>
        <p:txBody>
          <a:bodyPr/>
          <a:lstStyle/>
          <a:p>
            <a:fld id="{2244EDDE-A91D-4F4F-8AC8-19298CCDCDF4}" type="slidenum">
              <a:rPr lang="en-GB" smtClean="0"/>
              <a:pPr/>
              <a:t>4</a:t>
            </a:fld>
            <a:endParaRPr lang="en-GB" dirty="0"/>
          </a:p>
        </p:txBody>
      </p:sp>
      <p:sp>
        <p:nvSpPr>
          <p:cNvPr id="8" name="Title 1"/>
          <p:cNvSpPr txBox="1">
            <a:spLocks/>
          </p:cNvSpPr>
          <p:nvPr/>
        </p:nvSpPr>
        <p:spPr bwMode="auto">
          <a:xfrm>
            <a:off x="82550" y="1376441"/>
            <a:ext cx="7464826" cy="85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400" b="1" dirty="0">
                <a:solidFill>
                  <a:srgbClr val="2E75B6"/>
                </a:solidFill>
                <a:latin typeface="+mn-lt"/>
              </a:rPr>
              <a:t>Key Principles of EAFm</a:t>
            </a:r>
          </a:p>
        </p:txBody>
      </p:sp>
      <p:pic>
        <p:nvPicPr>
          <p:cNvPr id="32" name="Picture 4" descr="alt=&quot;cod_silhouette2.jpg&quot;"/>
          <p:cNvPicPr>
            <a:picLocks noChangeAspect="1" noChangeArrowheads="1"/>
          </p:cNvPicPr>
          <p:nvPr/>
        </p:nvPicPr>
        <p:blipFill>
          <a:blip r:embed="rId4">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1336244" flipH="1">
            <a:off x="5265947" y="4870673"/>
            <a:ext cx="3480306" cy="1618274"/>
          </a:xfrm>
          <a:prstGeom prst="rect">
            <a:avLst/>
          </a:prstGeom>
          <a:noFill/>
          <a:extLst>
            <a:ext uri="{909E8E84-426E-40dd-AFC4-6F175D3DCCD1}">
              <a14:hiddenFill xmlns="" xmlns:a14="http://schemas.microsoft.com/office/drawing/2010/main">
                <a:solidFill>
                  <a:srgbClr val="FFFFFF"/>
                </a:solidFill>
              </a14:hiddenFill>
            </a:ext>
          </a:extLst>
        </p:spPr>
      </p:pic>
      <p:grpSp>
        <p:nvGrpSpPr>
          <p:cNvPr id="42" name="Group 41"/>
          <p:cNvGrpSpPr/>
          <p:nvPr/>
        </p:nvGrpSpPr>
        <p:grpSpPr>
          <a:xfrm>
            <a:off x="3091225" y="2371432"/>
            <a:ext cx="2773807" cy="1623994"/>
            <a:chOff x="3161191" y="2531858"/>
            <a:chExt cx="2607585" cy="1463567"/>
          </a:xfrm>
        </p:grpSpPr>
        <p:pic>
          <p:nvPicPr>
            <p:cNvPr id="35" name="Picture 8" descr="alt=&quot;Fishing Silhouettes, Vectors, Clipart, Svg, Templates, Cutting&quot; title=&quot;Fishing Silhouettes, Vectors, Clipart, Svg, Templates, Cutting&quot; "/>
            <p:cNvPicPr>
              <a:picLocks noChangeAspect="1" noChangeArrowheads="1"/>
            </p:cNvPicPr>
            <p:nvPr/>
          </p:nvPicPr>
          <p:blipFill rotWithShape="1">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3161191" y="2531858"/>
              <a:ext cx="2607585" cy="1463567"/>
            </a:xfrm>
            <a:prstGeom prst="rect">
              <a:avLst/>
            </a:prstGeom>
            <a:noFill/>
            <a:extLst>
              <a:ext uri="{909E8E84-426E-40dd-AFC4-6F175D3DCCD1}">
                <a14:hiddenFill xmlns="" xmlns:a14="http://schemas.microsoft.com/office/drawing/2010/main">
                  <a:solidFill>
                    <a:srgbClr val="FFFFFF"/>
                  </a:solidFill>
                </a14:hiddenFill>
              </a:ext>
            </a:extLst>
          </p:spPr>
        </p:pic>
        <p:sp>
          <p:nvSpPr>
            <p:cNvPr id="41" name="Oval 40"/>
            <p:cNvSpPr/>
            <p:nvPr/>
          </p:nvSpPr>
          <p:spPr>
            <a:xfrm>
              <a:off x="5441123" y="3136867"/>
              <a:ext cx="117833" cy="210772"/>
            </a:xfrm>
            <a:prstGeom prst="ellipse">
              <a:avLst/>
            </a:prstGeom>
            <a:solidFill>
              <a:srgbClr val="BE51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p:cNvGrpSpPr/>
          <p:nvPr/>
        </p:nvGrpSpPr>
        <p:grpSpPr>
          <a:xfrm>
            <a:off x="4341957" y="3632258"/>
            <a:ext cx="2959028" cy="1647311"/>
            <a:chOff x="4341957" y="3632258"/>
            <a:chExt cx="2959028" cy="1647311"/>
          </a:xfrm>
        </p:grpSpPr>
        <p:pic>
          <p:nvPicPr>
            <p:cNvPr id="37" name="Picture 8" descr="alt=&quot;Fishing Silhouettes, Vectors, Clipart, Svg, Templates, Cutting&quot; title=&quot;Fishing Silhouettes, Vectors, Clipart, Svg, Templates, Cutting&quot; "/>
            <p:cNvPicPr>
              <a:picLocks noChangeAspect="1" noChangeArrowheads="1"/>
            </p:cNvPicPr>
            <p:nvPr/>
          </p:nvPicPr>
          <p:blipFill rotWithShape="1">
            <a:blip r:embed="rId6" cstate="print">
              <a:clrChange>
                <a:clrFrom>
                  <a:srgbClr val="C9FFFF"/>
                </a:clrFrom>
                <a:clrTo>
                  <a:srgbClr val="C9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7">
                      <a14:imgEffect>
                        <a14:colorTemperature colorTemp="2988"/>
                      </a14:imgEffect>
                      <a14:imgEffect>
                        <a14:saturation sat="149000"/>
                      </a14:imgEffect>
                    </a14:imgLayer>
                  </a14:imgProps>
                </a:ext>
                <a:ext uri="{28A0092B-C50C-407E-A947-70E740481C1C}">
                  <a14:useLocalDpi xmlns:a14="http://schemas.microsoft.com/office/drawing/2010/main"/>
                </a:ext>
              </a:extLst>
            </a:blip>
            <a:srcRect/>
            <a:stretch/>
          </p:blipFill>
          <p:spPr bwMode="auto">
            <a:xfrm rot="21097709">
              <a:off x="4341957" y="3632258"/>
              <a:ext cx="2959028" cy="164731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a:xfrm>
              <a:off x="6906126" y="4174958"/>
              <a:ext cx="99974" cy="133929"/>
            </a:xfrm>
            <a:prstGeom prst="ellipse">
              <a:avLst/>
            </a:prstGeom>
            <a:solidFill>
              <a:srgbClr val="4A8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9" name="Picture 14" descr="alt=&quot;Trout Silhouette&quot; title=&quot;Trout Silhouette&quot; "/>
          <p:cNvPicPr>
            <a:picLocks noChangeAspect="1" noChangeArrowheads="1"/>
          </p:cNvPicPr>
          <p:nvPr/>
        </p:nvPicPr>
        <p:blipFill rotWithShape="1">
          <a:blip r:embed="rId8"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rot="21391527">
            <a:off x="-50380" y="2376262"/>
            <a:ext cx="3336346" cy="1378959"/>
          </a:xfrm>
          <a:prstGeom prst="rect">
            <a:avLst/>
          </a:prstGeom>
          <a:noFill/>
          <a:extLst>
            <a:ext uri="{909E8E84-426E-40dd-AFC4-6F175D3DCCD1}">
              <a14:hiddenFill xmlns="" xmlns:a14="http://schemas.microsoft.com/office/drawing/2010/main">
                <a:solidFill>
                  <a:srgbClr val="FFFFFF"/>
                </a:solidFill>
              </a14:hiddenFill>
            </a:ext>
          </a:extLst>
        </p:spPr>
      </p:pic>
      <p:pic>
        <p:nvPicPr>
          <p:cNvPr id="38" name="Picture 14" descr="alt=&quot;Trout Silhouette&quot; title=&quot;Trout Silhouette&quot; "/>
          <p:cNvPicPr>
            <a:picLocks noChangeAspect="1" noChangeArrowheads="1"/>
          </p:cNvPicPr>
          <p:nvPr/>
        </p:nvPicPr>
        <p:blipFill rotWithShape="1">
          <a:blip r:embed="rId9"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rot="21358107">
            <a:off x="892314" y="4851791"/>
            <a:ext cx="3806307" cy="1427587"/>
          </a:xfrm>
          <a:prstGeom prst="rect">
            <a:avLst/>
          </a:prstGeom>
          <a:noFill/>
          <a:extLst>
            <a:ext uri="{909E8E84-426E-40dd-AFC4-6F175D3DCCD1}">
              <a14:hiddenFill xmlns="" xmlns:a14="http://schemas.microsoft.com/office/drawing/2010/main">
                <a:solidFill>
                  <a:srgbClr val="FFFFFF"/>
                </a:solidFill>
              </a14:hiddenFill>
            </a:ext>
          </a:extLst>
        </p:spPr>
      </p:pic>
      <p:pic>
        <p:nvPicPr>
          <p:cNvPr id="34" name="Picture 4" descr="alt=&quot;cod_silhouette2.jpg&quot;"/>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905677" flipH="1">
            <a:off x="5532893" y="2419542"/>
            <a:ext cx="3843676" cy="1787234"/>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11" descr="waves_sea.png"/>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2324" y="1981579"/>
            <a:ext cx="9146324" cy="4454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Content Placeholder 4"/>
          <p:cNvSpPr>
            <a:spLocks/>
          </p:cNvSpPr>
          <p:nvPr/>
        </p:nvSpPr>
        <p:spPr bwMode="auto">
          <a:xfrm rot="21354325">
            <a:off x="1229841" y="5272163"/>
            <a:ext cx="3456144" cy="647369"/>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6. Adaptive management</a:t>
            </a:r>
          </a:p>
        </p:txBody>
      </p:sp>
      <p:sp>
        <p:nvSpPr>
          <p:cNvPr id="29" name="Content Placeholder 4"/>
          <p:cNvSpPr>
            <a:spLocks/>
          </p:cNvSpPr>
          <p:nvPr/>
        </p:nvSpPr>
        <p:spPr bwMode="auto">
          <a:xfrm>
            <a:off x="4969966" y="3883301"/>
            <a:ext cx="2101405" cy="944102"/>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5. Cooperation   &amp; coordination</a:t>
            </a:r>
          </a:p>
        </p:txBody>
      </p:sp>
      <p:sp>
        <p:nvSpPr>
          <p:cNvPr id="27" name="Content Placeholder 4"/>
          <p:cNvSpPr>
            <a:spLocks/>
          </p:cNvSpPr>
          <p:nvPr/>
        </p:nvSpPr>
        <p:spPr bwMode="auto">
          <a:xfrm>
            <a:off x="774265" y="4018035"/>
            <a:ext cx="2801538" cy="768931"/>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4. Multiple objectives</a:t>
            </a:r>
          </a:p>
        </p:txBody>
      </p:sp>
      <p:sp>
        <p:nvSpPr>
          <p:cNvPr id="25" name="Content Placeholder 4"/>
          <p:cNvSpPr>
            <a:spLocks/>
          </p:cNvSpPr>
          <p:nvPr/>
        </p:nvSpPr>
        <p:spPr bwMode="auto">
          <a:xfrm>
            <a:off x="3695783" y="2946599"/>
            <a:ext cx="1983778" cy="591976"/>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2. Appropriate scale</a:t>
            </a:r>
          </a:p>
        </p:txBody>
      </p:sp>
      <p:sp>
        <p:nvSpPr>
          <p:cNvPr id="23" name="Content Placeholder 4"/>
          <p:cNvSpPr>
            <a:spLocks/>
          </p:cNvSpPr>
          <p:nvPr/>
        </p:nvSpPr>
        <p:spPr bwMode="auto">
          <a:xfrm rot="751850">
            <a:off x="6542814" y="3097494"/>
            <a:ext cx="2177134" cy="472511"/>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3. Increased participation</a:t>
            </a:r>
          </a:p>
        </p:txBody>
      </p:sp>
      <p:sp>
        <p:nvSpPr>
          <p:cNvPr id="16" name="Content Placeholder 4"/>
          <p:cNvSpPr>
            <a:spLocks/>
          </p:cNvSpPr>
          <p:nvPr/>
        </p:nvSpPr>
        <p:spPr bwMode="auto">
          <a:xfrm>
            <a:off x="5999939" y="5326579"/>
            <a:ext cx="2399483" cy="660858"/>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p>
            <a:pPr algn="ctr">
              <a:spcBef>
                <a:spcPct val="20000"/>
              </a:spcBef>
              <a:buFont typeface="Arial" panose="020B0604020202020204" pitchFamily="34" charset="0"/>
              <a:buNone/>
            </a:pPr>
            <a:r>
              <a:rPr lang="en-US" altLang="en-US" sz="2000" b="1" dirty="0">
                <a:solidFill>
                  <a:schemeClr val="bg1"/>
                </a:solidFill>
                <a:cs typeface="Arial" panose="020B0604020202020204" pitchFamily="34" charset="0"/>
              </a:rPr>
              <a:t>7. Precautionary approach</a:t>
            </a:r>
          </a:p>
        </p:txBody>
      </p:sp>
      <p:sp>
        <p:nvSpPr>
          <p:cNvPr id="31" name="Content Placeholder 4"/>
          <p:cNvSpPr>
            <a:spLocks/>
          </p:cNvSpPr>
          <p:nvPr/>
        </p:nvSpPr>
        <p:spPr bwMode="auto">
          <a:xfrm rot="21438441">
            <a:off x="902776" y="2720506"/>
            <a:ext cx="2225533" cy="666482"/>
          </a:xfrm>
          <a:prstGeom prst="roundRect">
            <a:avLst>
              <a:gd name="adj" fmla="val 19903"/>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en-US" altLang="en-US" sz="2000" b="1" dirty="0">
                <a:solidFill>
                  <a:schemeClr val="bg1"/>
                </a:solidFill>
                <a:latin typeface="+mn-lt"/>
              </a:rPr>
              <a:t>1. Good governance</a:t>
            </a:r>
          </a:p>
        </p:txBody>
      </p:sp>
    </p:spTree>
    <p:extLst>
      <p:ext uri="{BB962C8B-B14F-4D97-AF65-F5344CB8AC3E}">
        <p14:creationId xmlns:p14="http://schemas.microsoft.com/office/powerpoint/2010/main" val="111669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1463" y="1488551"/>
            <a:ext cx="8243887" cy="753473"/>
          </a:xfrm>
        </p:spPr>
        <p:txBody>
          <a:bodyPr/>
          <a:lstStyle/>
          <a:p>
            <a:r>
              <a:rPr lang="en-US" altLang="en-US" dirty="0"/>
              <a:t>Principles are not new</a:t>
            </a:r>
          </a:p>
        </p:txBody>
      </p:sp>
      <p:sp>
        <p:nvSpPr>
          <p:cNvPr id="9" name="Content Placeholder 8"/>
          <p:cNvSpPr>
            <a:spLocks noGrp="1"/>
          </p:cNvSpPr>
          <p:nvPr>
            <p:ph idx="1"/>
          </p:nvPr>
        </p:nvSpPr>
        <p:spPr>
          <a:xfrm>
            <a:off x="271464" y="2331719"/>
            <a:ext cx="6757986" cy="3845243"/>
          </a:xfrm>
        </p:spPr>
        <p:txBody>
          <a:bodyPr>
            <a:normAutofit lnSpcReduction="10000"/>
          </a:bodyPr>
          <a:lstStyle/>
          <a:p>
            <a:pPr marL="0" indent="0">
              <a:buNone/>
            </a:pPr>
            <a:r>
              <a:rPr lang="en-US" dirty="0"/>
              <a:t>The principles of EAFm are not new but were set out in the </a:t>
            </a:r>
            <a:r>
              <a:rPr lang="en-US" b="1" dirty="0"/>
              <a:t>FAO Code of Conduct for Responsible Fisheries (CCRF)</a:t>
            </a:r>
          </a:p>
          <a:p>
            <a:r>
              <a:rPr lang="en-US" dirty="0"/>
              <a:t>The CCRF was developed by Food and Agriculture Organization of the United Nations (FAO)</a:t>
            </a:r>
          </a:p>
          <a:p>
            <a:r>
              <a:rPr lang="en-US" dirty="0"/>
              <a:t>All FAO Member countries agreed to CCRF  in 1995</a:t>
            </a:r>
          </a:p>
          <a:p>
            <a:r>
              <a:rPr lang="en-US" dirty="0"/>
              <a:t>Your country is a Member of FAO</a:t>
            </a:r>
          </a:p>
          <a:p>
            <a:endParaRPr lang="en-US" dirty="0"/>
          </a:p>
          <a:p>
            <a:endParaRPr lang="en-GB" dirty="0"/>
          </a:p>
        </p:txBody>
      </p:sp>
      <p:sp>
        <p:nvSpPr>
          <p:cNvPr id="3" name="Slide Number Placeholder 2"/>
          <p:cNvSpPr>
            <a:spLocks noGrp="1"/>
          </p:cNvSpPr>
          <p:nvPr>
            <p:ph type="sldNum" sz="quarter" idx="12"/>
          </p:nvPr>
        </p:nvSpPr>
        <p:spPr/>
        <p:txBody>
          <a:bodyPr/>
          <a:lstStyle/>
          <a:p>
            <a:fld id="{2244EDDE-A91D-4F4F-8AC8-19298CCDCDF4}" type="slidenum">
              <a:rPr lang="en-GB" smtClean="0"/>
              <a:pPr/>
              <a:t>5</a:t>
            </a:fld>
            <a:endParaRPr lang="en-GB" dirty="0"/>
          </a:p>
        </p:txBody>
      </p:sp>
      <p:pic>
        <p:nvPicPr>
          <p:cNvPr id="15"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7029450" y="2727521"/>
            <a:ext cx="1903454" cy="2629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29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7833" y="1488551"/>
            <a:ext cx="8047517" cy="753473"/>
          </a:xfrm>
        </p:spPr>
        <p:txBody>
          <a:bodyPr/>
          <a:lstStyle/>
          <a:p>
            <a:r>
              <a:rPr lang="en-US" altLang="en-US" dirty="0"/>
              <a:t>Good governance</a:t>
            </a:r>
          </a:p>
        </p:txBody>
      </p:sp>
      <p:sp>
        <p:nvSpPr>
          <p:cNvPr id="2" name="Slide Number Placeholder 1"/>
          <p:cNvSpPr>
            <a:spLocks noGrp="1"/>
          </p:cNvSpPr>
          <p:nvPr>
            <p:ph type="sldNum" sz="quarter" idx="12"/>
          </p:nvPr>
        </p:nvSpPr>
        <p:spPr/>
        <p:txBody>
          <a:bodyPr/>
          <a:lstStyle/>
          <a:p>
            <a:fld id="{2244EDDE-A91D-4F4F-8AC8-19298CCDCDF4}" type="slidenum">
              <a:rPr lang="en-GB" smtClean="0"/>
              <a:pPr/>
              <a:t>6</a:t>
            </a:fld>
            <a:endParaRPr lang="en-GB" dirty="0"/>
          </a:p>
        </p:txBody>
      </p:sp>
      <p:sp>
        <p:nvSpPr>
          <p:cNvPr id="46" name="Octagon 45"/>
          <p:cNvSpPr/>
          <p:nvPr/>
        </p:nvSpPr>
        <p:spPr>
          <a:xfrm>
            <a:off x="2546462" y="2811057"/>
            <a:ext cx="3008710" cy="2918231"/>
          </a:xfrm>
          <a:prstGeom prst="octagon">
            <a:avLst/>
          </a:prstGeom>
          <a:solidFill>
            <a:srgbClr val="B3D0FF"/>
          </a:solidFill>
          <a:ln>
            <a:solidFill>
              <a:srgbClr val="3366CC"/>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AU" sz="2400" b="1" dirty="0">
                <a:solidFill>
                  <a:schemeClr val="tx1"/>
                </a:solidFill>
              </a:rPr>
              <a:t>GOOD GOVERNANCE</a:t>
            </a:r>
          </a:p>
        </p:txBody>
      </p:sp>
      <p:sp>
        <p:nvSpPr>
          <p:cNvPr id="47" name="Content Placeholder 2"/>
          <p:cNvSpPr txBox="1">
            <a:spLocks/>
          </p:cNvSpPr>
          <p:nvPr/>
        </p:nvSpPr>
        <p:spPr bwMode="auto">
          <a:xfrm>
            <a:off x="638286" y="3104914"/>
            <a:ext cx="3816350"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Participatory</a:t>
            </a:r>
          </a:p>
        </p:txBody>
      </p:sp>
      <p:sp>
        <p:nvSpPr>
          <p:cNvPr id="48" name="Content Placeholder 2"/>
          <p:cNvSpPr txBox="1">
            <a:spLocks/>
          </p:cNvSpPr>
          <p:nvPr/>
        </p:nvSpPr>
        <p:spPr bwMode="auto">
          <a:xfrm>
            <a:off x="638286" y="3888111"/>
            <a:ext cx="3816350"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Follows the </a:t>
            </a:r>
            <a:br>
              <a:rPr lang="en-GB" altLang="en-US" sz="2800" dirty="0">
                <a:latin typeface="+mn-lt"/>
              </a:rPr>
            </a:br>
            <a:r>
              <a:rPr lang="en-GB" altLang="en-US" sz="2800" dirty="0">
                <a:latin typeface="+mn-lt"/>
              </a:rPr>
              <a:t>rule of law</a:t>
            </a:r>
          </a:p>
        </p:txBody>
      </p:sp>
      <p:sp>
        <p:nvSpPr>
          <p:cNvPr id="49" name="Content Placeholder 2"/>
          <p:cNvSpPr txBox="1">
            <a:spLocks/>
          </p:cNvSpPr>
          <p:nvPr/>
        </p:nvSpPr>
        <p:spPr bwMode="auto">
          <a:xfrm>
            <a:off x="1032983" y="5122925"/>
            <a:ext cx="4446109"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ncho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Effective </a:t>
            </a:r>
          </a:p>
          <a:p>
            <a:pPr>
              <a:lnSpc>
                <a:spcPct val="70000"/>
              </a:lnSpc>
            </a:pPr>
            <a:r>
              <a:rPr lang="en-GB" altLang="en-US" sz="2800" dirty="0">
                <a:latin typeface="+mn-lt"/>
                <a:cs typeface="Arial"/>
              </a:rPr>
              <a:t>and efficient</a:t>
            </a:r>
          </a:p>
        </p:txBody>
      </p:sp>
      <p:sp>
        <p:nvSpPr>
          <p:cNvPr id="50" name="Content Placeholder 2"/>
          <p:cNvSpPr txBox="1">
            <a:spLocks/>
          </p:cNvSpPr>
          <p:nvPr/>
        </p:nvSpPr>
        <p:spPr bwMode="auto">
          <a:xfrm>
            <a:off x="5720263" y="4047528"/>
            <a:ext cx="2509838" cy="503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Transparent</a:t>
            </a:r>
          </a:p>
        </p:txBody>
      </p:sp>
      <p:sp>
        <p:nvSpPr>
          <p:cNvPr id="51" name="Content Placeholder 2"/>
          <p:cNvSpPr txBox="1">
            <a:spLocks/>
          </p:cNvSpPr>
          <p:nvPr/>
        </p:nvSpPr>
        <p:spPr bwMode="auto">
          <a:xfrm>
            <a:off x="3191383" y="5871453"/>
            <a:ext cx="2363788"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Responsive</a:t>
            </a:r>
          </a:p>
        </p:txBody>
      </p:sp>
      <p:sp>
        <p:nvSpPr>
          <p:cNvPr id="52" name="Content Placeholder 2"/>
          <p:cNvSpPr txBox="1">
            <a:spLocks/>
          </p:cNvSpPr>
          <p:nvPr/>
        </p:nvSpPr>
        <p:spPr bwMode="auto">
          <a:xfrm>
            <a:off x="5335018" y="5117603"/>
            <a:ext cx="2165350" cy="887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Equitable and</a:t>
            </a:r>
            <a:br>
              <a:rPr lang="en-GB" altLang="en-US" sz="2800" dirty="0">
                <a:latin typeface="+mn-lt"/>
              </a:rPr>
            </a:br>
            <a:r>
              <a:rPr lang="en-GB" altLang="en-US" sz="2800" dirty="0">
                <a:latin typeface="+mn-lt"/>
              </a:rPr>
              <a:t>inclusive</a:t>
            </a:r>
          </a:p>
        </p:txBody>
      </p:sp>
      <p:sp>
        <p:nvSpPr>
          <p:cNvPr id="53" name="Content Placeholder 2"/>
          <p:cNvSpPr txBox="1">
            <a:spLocks/>
          </p:cNvSpPr>
          <p:nvPr/>
        </p:nvSpPr>
        <p:spPr bwMode="auto">
          <a:xfrm>
            <a:off x="3209959" y="2438770"/>
            <a:ext cx="2801937"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70000"/>
              </a:lnSpc>
              <a:buFont typeface="Arial" panose="020B0604020202020204" pitchFamily="34" charset="0"/>
              <a:buNone/>
            </a:pPr>
            <a:r>
              <a:rPr lang="en-GB" altLang="en-US" sz="2800" dirty="0">
                <a:latin typeface="+mn-lt"/>
              </a:rPr>
              <a:t>Consensus </a:t>
            </a:r>
            <a:br>
              <a:rPr lang="en-GB" altLang="en-US" sz="2800" dirty="0">
                <a:latin typeface="+mn-lt"/>
              </a:rPr>
            </a:br>
            <a:endParaRPr lang="en-GB" altLang="en-US" sz="2800" dirty="0">
              <a:latin typeface="+mn-lt"/>
            </a:endParaRPr>
          </a:p>
        </p:txBody>
      </p:sp>
      <p:sp>
        <p:nvSpPr>
          <p:cNvPr id="54" name="Content Placeholder 2"/>
          <p:cNvSpPr txBox="1">
            <a:spLocks/>
          </p:cNvSpPr>
          <p:nvPr/>
        </p:nvSpPr>
        <p:spPr bwMode="auto">
          <a:xfrm>
            <a:off x="5266756" y="2950757"/>
            <a:ext cx="230187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8" rIns="91436" bIns="4571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70000"/>
              </a:lnSpc>
              <a:buFont typeface="Myriad Pro" pitchFamily="34" charset="0"/>
              <a:buNone/>
            </a:pPr>
            <a:r>
              <a:rPr lang="en-GB" altLang="en-US" sz="2800" dirty="0">
                <a:latin typeface="+mn-lt"/>
              </a:rPr>
              <a:t>Accountable</a:t>
            </a:r>
          </a:p>
        </p:txBody>
      </p:sp>
      <p:pic>
        <p:nvPicPr>
          <p:cNvPr id="15" name="Picture 14"/>
          <p:cNvPicPr>
            <a:picLocks noChangeAspect="1"/>
          </p:cNvPicPr>
          <p:nvPr/>
        </p:nvPicPr>
        <p:blipFill>
          <a:blip r:embed="rId3"/>
          <a:stretch>
            <a:fillRect/>
          </a:stretch>
        </p:blipFill>
        <p:spPr>
          <a:xfrm>
            <a:off x="5634694" y="1225960"/>
            <a:ext cx="3420152" cy="1585097"/>
          </a:xfrm>
          <a:prstGeom prst="rect">
            <a:avLst/>
          </a:prstGeom>
        </p:spPr>
      </p:pic>
      <p:pic>
        <p:nvPicPr>
          <p:cNvPr id="18" name="Picture 17"/>
          <p:cNvPicPr>
            <a:picLocks noChangeAspect="1"/>
          </p:cNvPicPr>
          <p:nvPr/>
        </p:nvPicPr>
        <p:blipFill>
          <a:blip r:embed="rId4"/>
          <a:stretch>
            <a:fillRect/>
          </a:stretch>
        </p:blipFill>
        <p:spPr>
          <a:xfrm>
            <a:off x="6433576" y="1610769"/>
            <a:ext cx="2249619" cy="908383"/>
          </a:xfrm>
          <a:prstGeom prst="rect">
            <a:avLst/>
          </a:prstGeom>
        </p:spPr>
      </p:pic>
    </p:spTree>
    <p:extLst>
      <p:ext uri="{BB962C8B-B14F-4D97-AF65-F5344CB8AC3E}">
        <p14:creationId xmlns:p14="http://schemas.microsoft.com/office/powerpoint/2010/main" val="25001671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3" name="Title 2"/>
          <p:cNvSpPr>
            <a:spLocks noGrp="1"/>
          </p:cNvSpPr>
          <p:nvPr>
            <p:ph type="title"/>
          </p:nvPr>
        </p:nvSpPr>
        <p:spPr/>
        <p:txBody>
          <a:bodyPr/>
          <a:lstStyle/>
          <a:p>
            <a:r>
              <a:rPr lang="en-US" altLang="en-US" dirty="0"/>
              <a:t>Appropriate scale</a:t>
            </a:r>
          </a:p>
        </p:txBody>
      </p:sp>
      <p:sp>
        <p:nvSpPr>
          <p:cNvPr id="4" name="Content Placeholder 3"/>
          <p:cNvSpPr>
            <a:spLocks noGrp="1"/>
          </p:cNvSpPr>
          <p:nvPr>
            <p:ph idx="1"/>
          </p:nvPr>
        </p:nvSpPr>
        <p:spPr>
          <a:xfrm>
            <a:off x="628649" y="2331719"/>
            <a:ext cx="8277225" cy="3845243"/>
          </a:xfrm>
        </p:spPr>
        <p:txBody>
          <a:bodyPr>
            <a:normAutofit/>
          </a:bodyPr>
          <a:lstStyle/>
          <a:p>
            <a:pPr marL="0" indent="0">
              <a:buNone/>
            </a:pPr>
            <a:r>
              <a:rPr lang="en-US" b="1" dirty="0"/>
              <a:t>Four dimensions:</a:t>
            </a:r>
          </a:p>
          <a:p>
            <a:pPr marL="514350" indent="-514350">
              <a:buFont typeface="+mj-lt"/>
              <a:buAutoNum type="arabicPeriod"/>
            </a:pPr>
            <a:r>
              <a:rPr lang="en-US" dirty="0"/>
              <a:t>Ecological scales</a:t>
            </a:r>
          </a:p>
          <a:p>
            <a:pPr marL="514350" indent="-514350">
              <a:buFont typeface="+mj-lt"/>
              <a:buAutoNum type="arabicPeriod"/>
            </a:pPr>
            <a:r>
              <a:rPr lang="en-US" dirty="0"/>
              <a:t>Socio-economic scales</a:t>
            </a:r>
          </a:p>
          <a:p>
            <a:pPr marL="514350" indent="-514350">
              <a:buFont typeface="+mj-lt"/>
              <a:buAutoNum type="arabicPeriod"/>
            </a:pPr>
            <a:r>
              <a:rPr lang="en-US" dirty="0"/>
              <a:t>Political/governance scales</a:t>
            </a:r>
          </a:p>
          <a:p>
            <a:pPr marL="514350" indent="-514350">
              <a:buFont typeface="+mj-lt"/>
              <a:buAutoNum type="arabicPeriod"/>
            </a:pPr>
            <a:r>
              <a:rPr lang="en-US" dirty="0"/>
              <a:t>Temporal scales</a:t>
            </a:r>
          </a:p>
          <a:p>
            <a:pPr marL="0" indent="0">
              <a:buNone/>
            </a:pPr>
            <a:endParaRPr lang="en-US" dirty="0"/>
          </a:p>
          <a:p>
            <a:pPr marL="0" indent="0">
              <a:buNone/>
            </a:pPr>
            <a:r>
              <a:rPr lang="en-US" dirty="0"/>
              <a:t>Note: These align with the three components of EAFm</a:t>
            </a:r>
          </a:p>
        </p:txBody>
      </p:sp>
      <p:sp>
        <p:nvSpPr>
          <p:cNvPr id="2" name="Slide Number Placeholder 1"/>
          <p:cNvSpPr>
            <a:spLocks noGrp="1"/>
          </p:cNvSpPr>
          <p:nvPr>
            <p:ph type="sldNum" sz="quarter" idx="12"/>
          </p:nvPr>
        </p:nvSpPr>
        <p:spPr/>
        <p:txBody>
          <a:bodyPr/>
          <a:lstStyle/>
          <a:p>
            <a:fld id="{2244EDDE-A91D-4F4F-8AC8-19298CCDCDF4}" type="slidenum">
              <a:rPr lang="en-GB" smtClean="0"/>
              <a:pPr/>
              <a:t>7</a:t>
            </a:fld>
            <a:endParaRPr lang="en-GB" dirty="0"/>
          </a:p>
        </p:txBody>
      </p:sp>
      <p:pic>
        <p:nvPicPr>
          <p:cNvPr id="10" name="Picture 9"/>
          <p:cNvPicPr>
            <a:picLocks noChangeAspect="1"/>
          </p:cNvPicPr>
          <p:nvPr/>
        </p:nvPicPr>
        <p:blipFill>
          <a:blip r:embed="rId3"/>
          <a:stretch>
            <a:fillRect/>
          </a:stretch>
        </p:blipFill>
        <p:spPr>
          <a:xfrm>
            <a:off x="6280926" y="1690299"/>
            <a:ext cx="2773920" cy="1621677"/>
          </a:xfrm>
          <a:prstGeom prst="rect">
            <a:avLst/>
          </a:prstGeom>
        </p:spPr>
      </p:pic>
      <p:pic>
        <p:nvPicPr>
          <p:cNvPr id="11" name="Picture 10"/>
          <p:cNvPicPr>
            <a:picLocks noChangeAspect="1"/>
          </p:cNvPicPr>
          <p:nvPr/>
        </p:nvPicPr>
        <p:blipFill>
          <a:blip r:embed="rId4"/>
          <a:stretch>
            <a:fillRect/>
          </a:stretch>
        </p:blipFill>
        <p:spPr>
          <a:xfrm>
            <a:off x="6908498" y="2156757"/>
            <a:ext cx="1987468" cy="841321"/>
          </a:xfrm>
          <a:prstGeom prst="rect">
            <a:avLst/>
          </a:prstGeom>
        </p:spPr>
      </p:pic>
    </p:spTree>
    <p:extLst>
      <p:ext uri="{BB962C8B-B14F-4D97-AF65-F5344CB8AC3E}">
        <p14:creationId xmlns:p14="http://schemas.microsoft.com/office/powerpoint/2010/main" val="645045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txBox="1">
            <a:spLocks/>
          </p:cNvSpPr>
          <p:nvPr/>
        </p:nvSpPr>
        <p:spPr bwMode="auto">
          <a:xfrm>
            <a:off x="-3170582" y="-232425"/>
            <a:ext cx="8706678" cy="96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4800" b="1" dirty="0">
              <a:solidFill>
                <a:srgbClr val="0000BA"/>
              </a:solidFill>
              <a:latin typeface="Myriad Pro" pitchFamily="34" charset="0"/>
            </a:endParaRPr>
          </a:p>
        </p:txBody>
      </p:sp>
      <p:sp>
        <p:nvSpPr>
          <p:cNvPr id="3" name="Title 2"/>
          <p:cNvSpPr>
            <a:spLocks noGrp="1"/>
          </p:cNvSpPr>
          <p:nvPr>
            <p:ph type="title"/>
          </p:nvPr>
        </p:nvSpPr>
        <p:spPr/>
        <p:txBody>
          <a:bodyPr/>
          <a:lstStyle/>
          <a:p>
            <a:r>
              <a:rPr lang="en-US" altLang="en-US" dirty="0">
                <a:solidFill>
                  <a:srgbClr val="2E75B6"/>
                </a:solidFill>
              </a:rPr>
              <a:t>Scales – extremes</a:t>
            </a:r>
          </a:p>
        </p:txBody>
      </p:sp>
      <p:sp>
        <p:nvSpPr>
          <p:cNvPr id="4" name="Content Placeholder 3"/>
          <p:cNvSpPr>
            <a:spLocks noGrp="1"/>
          </p:cNvSpPr>
          <p:nvPr>
            <p:ph idx="1"/>
          </p:nvPr>
        </p:nvSpPr>
        <p:spPr/>
        <p:txBody>
          <a:bodyPr vert="horz" lIns="91440" tIns="45720" rIns="91440" bIns="45720" rtlCol="0" anchor="t">
            <a:normAutofit fontScale="92500" lnSpcReduction="10000"/>
          </a:bodyPr>
          <a:lstStyle/>
          <a:p>
            <a:pPr marL="514350" indent="-514350">
              <a:buFont typeface="+mj-lt"/>
              <a:buAutoNum type="arabicPeriod"/>
            </a:pPr>
            <a:r>
              <a:rPr lang="en-US" dirty="0"/>
              <a:t>Single species </a:t>
            </a:r>
            <a:r>
              <a:rPr lang="en-US" dirty="0">
                <a:sym typeface="Wingdings"/>
              </a:rPr>
              <a:t> </a:t>
            </a:r>
            <a:r>
              <a:rPr lang="en-US" dirty="0"/>
              <a:t>multiple species </a:t>
            </a:r>
          </a:p>
          <a:p>
            <a:pPr lvl="1"/>
            <a:r>
              <a:rPr lang="en-US" dirty="0"/>
              <a:t>Small areas </a:t>
            </a:r>
            <a:r>
              <a:rPr lang="en-US" dirty="0">
                <a:sym typeface="Wingdings"/>
              </a:rPr>
              <a:t></a:t>
            </a:r>
            <a:r>
              <a:rPr lang="en-US" dirty="0"/>
              <a:t> large areas (e.g. basin, watershed or transboundary water body)</a:t>
            </a:r>
            <a:endParaRPr lang="en-US" dirty="0">
              <a:cs typeface="Calibri"/>
            </a:endParaRPr>
          </a:p>
          <a:p>
            <a:pPr lvl="1"/>
            <a:r>
              <a:rPr lang="en-US" dirty="0"/>
              <a:t>Ecological</a:t>
            </a:r>
          </a:p>
          <a:p>
            <a:pPr marL="514350" indent="-514350">
              <a:buFont typeface="+mj-lt"/>
              <a:buAutoNum type="arabicPeriod"/>
            </a:pPr>
            <a:r>
              <a:rPr lang="en-US" dirty="0"/>
              <a:t>Socio-economic</a:t>
            </a:r>
          </a:p>
          <a:p>
            <a:pPr lvl="1"/>
            <a:r>
              <a:rPr lang="en-US" dirty="0"/>
              <a:t>Village </a:t>
            </a:r>
            <a:r>
              <a:rPr lang="en-US" dirty="0">
                <a:sym typeface="Wingdings"/>
              </a:rPr>
              <a:t> Floodplain/Lake/Basin</a:t>
            </a:r>
            <a:r>
              <a:rPr lang="en-US" dirty="0"/>
              <a:t> (rural &amp; urban)</a:t>
            </a:r>
          </a:p>
          <a:p>
            <a:pPr marL="514350" indent="-514350">
              <a:buFont typeface="+mj-lt"/>
              <a:buAutoNum type="arabicPeriod"/>
            </a:pPr>
            <a:r>
              <a:rPr lang="en-US" dirty="0"/>
              <a:t>Governance</a:t>
            </a:r>
          </a:p>
          <a:p>
            <a:pPr lvl="1"/>
            <a:r>
              <a:rPr lang="en-US" dirty="0"/>
              <a:t>Single jurisdiction </a:t>
            </a:r>
            <a:r>
              <a:rPr lang="en-US" dirty="0">
                <a:sym typeface="Wingdings"/>
              </a:rPr>
              <a:t> </a:t>
            </a:r>
            <a:r>
              <a:rPr lang="en-US" dirty="0"/>
              <a:t>Multiple jurisdictions</a:t>
            </a:r>
          </a:p>
          <a:p>
            <a:pPr marL="514350" indent="-514350">
              <a:buFont typeface="+mj-lt"/>
              <a:buAutoNum type="arabicPeriod"/>
            </a:pPr>
            <a:r>
              <a:rPr lang="en-US" dirty="0"/>
              <a:t>Temporal</a:t>
            </a:r>
          </a:p>
          <a:p>
            <a:pPr lvl="1"/>
            <a:r>
              <a:rPr lang="en-US" dirty="0"/>
              <a:t>Short-term </a:t>
            </a:r>
            <a:r>
              <a:rPr lang="en-US" dirty="0">
                <a:sym typeface="Wingdings"/>
              </a:rPr>
              <a:t> </a:t>
            </a:r>
            <a:r>
              <a:rPr lang="en-US" dirty="0"/>
              <a:t>Long-term</a:t>
            </a:r>
          </a:p>
        </p:txBody>
      </p:sp>
      <p:sp>
        <p:nvSpPr>
          <p:cNvPr id="2" name="Slide Number Placeholder 1"/>
          <p:cNvSpPr>
            <a:spLocks noGrp="1"/>
          </p:cNvSpPr>
          <p:nvPr>
            <p:ph type="sldNum" sz="quarter" idx="12"/>
          </p:nvPr>
        </p:nvSpPr>
        <p:spPr/>
        <p:txBody>
          <a:bodyPr/>
          <a:lstStyle/>
          <a:p>
            <a:fld id="{2244EDDE-A91D-4F4F-8AC8-19298CCDCDF4}" type="slidenum">
              <a:rPr lang="en-GB" smtClean="0"/>
              <a:pPr/>
              <a:t>8</a:t>
            </a:fld>
            <a:endParaRPr lang="en-GB" dirty="0"/>
          </a:p>
        </p:txBody>
      </p:sp>
    </p:spTree>
    <p:extLst>
      <p:ext uri="{BB962C8B-B14F-4D97-AF65-F5344CB8AC3E}">
        <p14:creationId xmlns:p14="http://schemas.microsoft.com/office/powerpoint/2010/main" val="3431908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smtClean="0"/>
              <a:t>Realities of scale</a:t>
            </a:r>
            <a:endParaRPr lang="en-GB" dirty="0"/>
          </a:p>
        </p:txBody>
      </p:sp>
      <p:sp>
        <p:nvSpPr>
          <p:cNvPr id="5" name="Content Placeholder 4"/>
          <p:cNvSpPr>
            <a:spLocks noGrp="1"/>
          </p:cNvSpPr>
          <p:nvPr>
            <p:ph idx="1"/>
          </p:nvPr>
        </p:nvSpPr>
        <p:spPr/>
        <p:txBody>
          <a:bodyPr/>
          <a:lstStyle/>
          <a:p>
            <a:r>
              <a:rPr lang="en-US" dirty="0" smtClean="0"/>
              <a:t>Take a practical approach</a:t>
            </a:r>
          </a:p>
          <a:p>
            <a:r>
              <a:rPr lang="en-US" dirty="0" smtClean="0"/>
              <a:t>Begin working with what exists e.g. jurisdictional boundaries (district, province), or a particular water body or river</a:t>
            </a:r>
          </a:p>
          <a:p>
            <a:endParaRPr lang="en-GB" dirty="0"/>
          </a:p>
        </p:txBody>
      </p:sp>
      <p:sp>
        <p:nvSpPr>
          <p:cNvPr id="4" name="Slide Number Placeholder 3"/>
          <p:cNvSpPr>
            <a:spLocks noGrp="1"/>
          </p:cNvSpPr>
          <p:nvPr>
            <p:ph type="sldNum" sz="quarter" idx="12"/>
          </p:nvPr>
        </p:nvSpPr>
        <p:spPr/>
        <p:txBody>
          <a:bodyPr/>
          <a:lstStyle/>
          <a:p>
            <a:fld id="{9C9FB744-6D96-42AD-8134-B53D5656793E}" type="slidenum">
              <a:rPr lang="en-GB" smtClean="0"/>
              <a:pPr/>
              <a:t>9</a:t>
            </a:fld>
            <a:endParaRPr lang="en-GB" dirty="0"/>
          </a:p>
        </p:txBody>
      </p:sp>
      <p:sp>
        <p:nvSpPr>
          <p:cNvPr id="13" name="Title 1"/>
          <p:cNvSpPr txBox="1">
            <a:spLocks/>
          </p:cNvSpPr>
          <p:nvPr/>
        </p:nvSpPr>
        <p:spPr>
          <a:xfrm>
            <a:off x="0" y="4052821"/>
            <a:ext cx="9144000" cy="2383255"/>
          </a:xfrm>
          <a:prstGeom prst="rect">
            <a:avLst/>
          </a:prstGeom>
          <a:solidFill>
            <a:schemeClr val="accent2">
              <a:lumMod val="60000"/>
              <a:lumOff val="40000"/>
            </a:schemeClr>
          </a:solid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809625" indent="-809625" algn="l" fontAlgn="auto">
              <a:lnSpc>
                <a:spcPct val="90000"/>
              </a:lnSpc>
              <a:spcAft>
                <a:spcPts val="1200"/>
              </a:spcAft>
              <a:defRPr/>
            </a:pPr>
            <a:r>
              <a:rPr lang="en-US" sz="3600" b="1" dirty="0">
                <a:solidFill>
                  <a:schemeClr val="accent1">
                    <a:lumMod val="75000"/>
                  </a:schemeClr>
                </a:solidFill>
                <a:latin typeface="+mn-lt"/>
              </a:rPr>
              <a:t>Challenge:</a:t>
            </a:r>
          </a:p>
          <a:p>
            <a:pPr marL="809625" indent="-809625" algn="l" fontAlgn="auto">
              <a:defRPr/>
            </a:pPr>
            <a:r>
              <a:rPr lang="en-US" sz="2400" dirty="0">
                <a:latin typeface="+mn-lt"/>
                <a:cs typeface="Myriad Pro"/>
              </a:rPr>
              <a:t>Getting the scale correct for the four dimensions</a:t>
            </a:r>
          </a:p>
          <a:p>
            <a:pPr marL="1266825" lvl="1" indent="-809625">
              <a:spcAft>
                <a:spcPts val="1200"/>
              </a:spcAft>
              <a:defRPr/>
            </a:pPr>
            <a:r>
              <a:rPr lang="en-US" sz="2400" dirty="0">
                <a:latin typeface="+mn-lt"/>
                <a:cs typeface="Myriad Pro"/>
              </a:rPr>
              <a:t>(Ecological, socio economic, political/governance &amp; temporal) </a:t>
            </a:r>
          </a:p>
          <a:p>
            <a:pPr marL="809625" indent="-809625" algn="l" fontAlgn="auto">
              <a:spcAft>
                <a:spcPts val="0"/>
              </a:spcAft>
              <a:defRPr/>
            </a:pPr>
            <a:r>
              <a:rPr lang="en-US" sz="2400" dirty="0">
                <a:latin typeface="+mn-lt"/>
                <a:cs typeface="Myriad Pro"/>
              </a:rPr>
              <a:t>This often requires increased cooperation and coordination across jurisdictions, agencies and stakeholders.</a:t>
            </a:r>
          </a:p>
        </p:txBody>
      </p:sp>
    </p:spTree>
    <p:extLst>
      <p:ext uri="{BB962C8B-B14F-4D97-AF65-F5344CB8AC3E}">
        <p14:creationId xmlns:p14="http://schemas.microsoft.com/office/powerpoint/2010/main" val="1754930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579</TotalTime>
  <Words>2262</Words>
  <Application>Microsoft Office PowerPoint</Application>
  <PresentationFormat>On-screen Show (4:3)</PresentationFormat>
  <Paragraphs>248</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MS PGothic</vt:lpstr>
      <vt:lpstr>Arial</vt:lpstr>
      <vt:lpstr>Calibri</vt:lpstr>
      <vt:lpstr>Cambria</vt:lpstr>
      <vt:lpstr>Myriad Pro</vt:lpstr>
      <vt:lpstr>Wingdings</vt:lpstr>
      <vt:lpstr>Office Theme</vt:lpstr>
      <vt:lpstr>Session 4 Principles of EAFm</vt:lpstr>
      <vt:lpstr>Session objectives</vt:lpstr>
      <vt:lpstr>Group Timelines</vt:lpstr>
      <vt:lpstr>PowerPoint Presentation</vt:lpstr>
      <vt:lpstr>Principles are not new</vt:lpstr>
      <vt:lpstr>Good governance</vt:lpstr>
      <vt:lpstr>Appropriate scale</vt:lpstr>
      <vt:lpstr>Scales – extremes</vt:lpstr>
      <vt:lpstr>Realities of scale</vt:lpstr>
      <vt:lpstr>Discuss</vt:lpstr>
      <vt:lpstr>Increased participation</vt:lpstr>
      <vt:lpstr>Many stakeholders</vt:lpstr>
      <vt:lpstr>Multiple objectives</vt:lpstr>
      <vt:lpstr>Cooperation and coordination</vt:lpstr>
      <vt:lpstr>The institutions</vt:lpstr>
      <vt:lpstr>Institutional cooperation and coordination</vt:lpstr>
      <vt:lpstr>Adaptive management</vt:lpstr>
      <vt:lpstr>The precautionary approach</vt:lpstr>
      <vt:lpstr>PowerPoint Presentation</vt:lpstr>
      <vt:lpstr>Key messages</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FungeSmith, Simon (FIAF)</dc:creator>
  <cp:lastModifiedBy>Administrator 1</cp:lastModifiedBy>
  <cp:revision>127</cp:revision>
  <dcterms:created xsi:type="dcterms:W3CDTF">2018-07-03T11:34:35Z</dcterms:created>
  <dcterms:modified xsi:type="dcterms:W3CDTF">2020-01-05T17:18:02Z</dcterms:modified>
</cp:coreProperties>
</file>